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comment1.xml" ContentType="application/vnd.openxmlformats-officedocument.presentationml.comments+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256" r:id="rId2"/>
    <p:sldId id="257" r:id="rId3"/>
    <p:sldId id="259" r:id="rId4"/>
    <p:sldId id="260" r:id="rId5"/>
    <p:sldId id="261" r:id="rId6"/>
    <p:sldId id="262" r:id="rId7"/>
    <p:sldId id="263" r:id="rId8"/>
    <p:sldId id="258" r:id="rId9"/>
    <p:sldId id="278" r:id="rId10"/>
    <p:sldId id="264" r:id="rId11"/>
    <p:sldId id="265" r:id="rId12"/>
    <p:sldId id="266" r:id="rId13"/>
    <p:sldId id="269" r:id="rId14"/>
    <p:sldId id="270" r:id="rId15"/>
    <p:sldId id="276" r:id="rId16"/>
    <p:sldId id="273" r:id="rId17"/>
    <p:sldId id="277" r:id="rId18"/>
    <p:sldId id="274" r:id="rId19"/>
    <p:sldId id="271" r:id="rId20"/>
    <p:sldId id="267" r:id="rId21"/>
    <p:sldId id="272" r:id="rId22"/>
    <p:sldId id="275" r:id="rId23"/>
    <p:sldId id="268" r:id="rId24"/>
    <p:sldId id="287" r:id="rId25"/>
    <p:sldId id="279" r:id="rId26"/>
    <p:sldId id="280" r:id="rId27"/>
    <p:sldId id="281" r:id="rId28"/>
    <p:sldId id="282" r:id="rId29"/>
    <p:sldId id="309" r:id="rId30"/>
    <p:sldId id="286" r:id="rId31"/>
    <p:sldId id="314" r:id="rId32"/>
    <p:sldId id="313" r:id="rId33"/>
    <p:sldId id="312" r:id="rId34"/>
    <p:sldId id="288" r:id="rId35"/>
    <p:sldId id="291" r:id="rId36"/>
    <p:sldId id="290" r:id="rId37"/>
    <p:sldId id="292" r:id="rId38"/>
    <p:sldId id="293" r:id="rId39"/>
    <p:sldId id="299" r:id="rId40"/>
    <p:sldId id="295" r:id="rId41"/>
    <p:sldId id="298" r:id="rId42"/>
    <p:sldId id="294" r:id="rId43"/>
    <p:sldId id="310" r:id="rId44"/>
    <p:sldId id="289" r:id="rId45"/>
    <p:sldId id="300" r:id="rId46"/>
    <p:sldId id="301" r:id="rId47"/>
    <p:sldId id="303" r:id="rId48"/>
    <p:sldId id="302" r:id="rId49"/>
    <p:sldId id="305" r:id="rId50"/>
    <p:sldId id="304" r:id="rId51"/>
    <p:sldId id="307" r:id="rId52"/>
    <p:sldId id="308" r:id="rId53"/>
    <p:sldId id="311" r:id="rId54"/>
    <p:sldId id="306" r:id="rId55"/>
  </p:sldIdLst>
  <p:sldSz cx="12192000" cy="6858000"/>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ena Droid" initials="ED" lastIdx="1" clrIdx="0">
    <p:extLst>
      <p:ext uri="{19B8F6BF-5375-455C-9EA6-DF929625EA0E}">
        <p15:presenceInfo xmlns:p15="http://schemas.microsoft.com/office/powerpoint/2012/main" userId="39c00cf88bb9750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FDE"/>
    <a:srgbClr val="52A5E5"/>
    <a:srgbClr val="9900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79" autoAdjust="0"/>
    <p:restoredTop sz="63845" autoAdjust="0"/>
  </p:normalViewPr>
  <p:slideViewPr>
    <p:cSldViewPr snapToGrid="0">
      <p:cViewPr>
        <p:scale>
          <a:sx n="50" d="100"/>
          <a:sy n="50" d="100"/>
        </p:scale>
        <p:origin x="588" y="3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commentAuthors" Target="commentAuthors.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5-09-17T17:43:00.213" idx="1">
    <p:pos x="10" y="10"/>
    <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u-R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BD4388-66B3-4014-9498-0FEE0B33A2F0}" type="datetimeFigureOut">
              <a:rPr lang="ru-RU" smtClean="0"/>
              <a:t>18.09.2015</a:t>
            </a:fld>
            <a:endParaRPr lang="ru-R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u-R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u-R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B721CE-BE4D-4B51-BBF0-2392654E5EBF}" type="slidenum">
              <a:rPr lang="ru-RU" smtClean="0"/>
              <a:t>‹#›</a:t>
            </a:fld>
            <a:endParaRPr lang="ru-RU"/>
          </a:p>
        </p:txBody>
      </p:sp>
    </p:spTree>
    <p:extLst>
      <p:ext uri="{BB962C8B-B14F-4D97-AF65-F5344CB8AC3E}">
        <p14:creationId xmlns:p14="http://schemas.microsoft.com/office/powerpoint/2010/main" val="246513492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a:t>
            </a:fld>
            <a:endParaRPr lang="ru-RU"/>
          </a:p>
        </p:txBody>
      </p:sp>
    </p:spTree>
    <p:extLst>
      <p:ext uri="{BB962C8B-B14F-4D97-AF65-F5344CB8AC3E}">
        <p14:creationId xmlns:p14="http://schemas.microsoft.com/office/powerpoint/2010/main" val="23443574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 have</a:t>
            </a:r>
            <a:r>
              <a:rPr lang="en-US" baseline="0" dirty="0" smtClean="0"/>
              <a:t> done the minimization of the mistake function that means…</a:t>
            </a:r>
          </a:p>
          <a:p>
            <a:endParaRPr lang="en-US" baseline="0" dirty="0" smtClean="0"/>
          </a:p>
          <a:p>
            <a:r>
              <a:rPr lang="en-US" baseline="0" dirty="0" smtClean="0"/>
              <a:t>That means we know the correct values for the weights or theta parameters and we can use it to finally fix out guess and draw the ideal fit.</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19</a:t>
            </a:fld>
            <a:endParaRPr lang="ru-RU"/>
          </a:p>
        </p:txBody>
      </p:sp>
    </p:spTree>
    <p:extLst>
      <p:ext uri="{BB962C8B-B14F-4D97-AF65-F5344CB8AC3E}">
        <p14:creationId xmlns:p14="http://schemas.microsoft.com/office/powerpoint/2010/main" val="1597140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20</a:t>
            </a:fld>
            <a:endParaRPr lang="ru-RU"/>
          </a:p>
        </p:txBody>
      </p:sp>
    </p:spTree>
    <p:extLst>
      <p:ext uri="{BB962C8B-B14F-4D97-AF65-F5344CB8AC3E}">
        <p14:creationId xmlns:p14="http://schemas.microsoft.com/office/powerpoint/2010/main" val="28886387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Classification.</a:t>
            </a:r>
          </a:p>
          <a:p>
            <a:endParaRPr lang="en-US" dirty="0" smtClean="0"/>
          </a:p>
          <a:p>
            <a:r>
              <a:rPr lang="en-US" dirty="0" smtClean="0"/>
              <a:t>Output is not a number from some continuous</a:t>
            </a:r>
            <a:r>
              <a:rPr lang="en-US" baseline="0" dirty="0" smtClean="0"/>
              <a:t> range – output is the category (black or white, yes or no)</a:t>
            </a:r>
          </a:p>
          <a:p>
            <a:endParaRPr lang="en-US" baseline="0" dirty="0" smtClean="0"/>
          </a:p>
          <a:p>
            <a:r>
              <a:rPr lang="en-US" baseline="0" dirty="0" smtClean="0"/>
              <a:t>Logistic regression is a classification algorithm that may have only two categories on the output, so it’s binary classification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25</a:t>
            </a:fld>
            <a:endParaRPr lang="ru-RU"/>
          </a:p>
        </p:txBody>
      </p:sp>
    </p:spTree>
    <p:extLst>
      <p:ext uri="{BB962C8B-B14F-4D97-AF65-F5344CB8AC3E}">
        <p14:creationId xmlns:p14="http://schemas.microsoft.com/office/powerpoint/2010/main" val="40479604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a:t>
            </a:r>
            <a:r>
              <a:rPr lang="en-US" baseline="0" dirty="0" smtClean="0"/>
              <a:t> we also have our guess or hypothesis function, that is different here.</a:t>
            </a:r>
          </a:p>
          <a:p>
            <a:endParaRPr lang="en-US" baseline="0" dirty="0" smtClean="0"/>
          </a:p>
          <a:p>
            <a:r>
              <a:rPr lang="en-US" baseline="0" dirty="0" smtClean="0"/>
              <a:t>In the simplest Linear Regression it was a line, here as the outcome is categorical we have the guess function that outputs the estimated probability that the output would be equal to one for  the given set of inputs.</a:t>
            </a:r>
          </a:p>
          <a:p>
            <a:endParaRPr lang="en-US" baseline="0" dirty="0" smtClean="0"/>
          </a:p>
          <a:p>
            <a:r>
              <a:rPr lang="en-US" baseline="0" dirty="0" smtClean="0"/>
              <a:t>This function is called sigmoid or logistics function.</a:t>
            </a:r>
          </a:p>
          <a:p>
            <a:endParaRPr lang="en-US" baseline="0" dirty="0" smtClean="0"/>
          </a:p>
          <a:p>
            <a:r>
              <a:rPr lang="en-US" baseline="0" dirty="0" smtClean="0"/>
              <a:t>And here we also have the set of random theta parameters or weights, that are located in the degree of e at the bottom part of the equation.</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26</a:t>
            </a:fld>
            <a:endParaRPr lang="ru-RU"/>
          </a:p>
        </p:txBody>
      </p:sp>
    </p:spTree>
    <p:extLst>
      <p:ext uri="{BB962C8B-B14F-4D97-AF65-F5344CB8AC3E}">
        <p14:creationId xmlns:p14="http://schemas.microsoft.com/office/powerpoint/2010/main" val="13905949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mistake function here for</a:t>
            </a:r>
            <a:r>
              <a:rPr lang="en-US" baseline="0" dirty="0" smtClean="0"/>
              <a:t> each training sample can be divided into two parts.</a:t>
            </a:r>
          </a:p>
          <a:p>
            <a:endParaRPr lang="en-US" baseline="0" dirty="0" smtClean="0"/>
          </a:p>
          <a:p>
            <a:r>
              <a:rPr lang="en-US" baseline="0" dirty="0" smtClean="0"/>
              <a:t>As out outcome can be either one category or another category, so either 0 or 1 ….</a:t>
            </a:r>
          </a:p>
          <a:p>
            <a:endParaRPr lang="en-US" baseline="0" dirty="0" smtClean="0"/>
          </a:p>
          <a:p>
            <a:r>
              <a:rPr lang="en-US" baseline="0" dirty="0" smtClean="0"/>
              <a:t>…. Then, if the real outcome for the data sample of predictors is really 1, and our guess function outputs 0 – then the mistake should grow when the guess decreases</a:t>
            </a:r>
          </a:p>
          <a:p>
            <a:endParaRPr lang="en-US" baseline="0" dirty="0" smtClean="0"/>
          </a:p>
          <a:p>
            <a:r>
              <a:rPr lang="en-US" baseline="0" dirty="0" smtClean="0"/>
              <a:t>… if the real outcome is 0, and our guess is 1, which is wrong.. Then out mistake should increase as our guess value increases.</a:t>
            </a:r>
          </a:p>
          <a:p>
            <a:endParaRPr lang="en-US" baseline="0" dirty="0" smtClean="0"/>
          </a:p>
          <a:p>
            <a:r>
              <a:rPr lang="en-US" baseline="0" dirty="0" smtClean="0"/>
              <a:t>That is the mistake function for separate data samples</a:t>
            </a:r>
          </a:p>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27</a:t>
            </a:fld>
            <a:endParaRPr lang="ru-RU"/>
          </a:p>
        </p:txBody>
      </p:sp>
    </p:spTree>
    <p:extLst>
      <p:ext uri="{BB962C8B-B14F-4D97-AF65-F5344CB8AC3E}">
        <p14:creationId xmlns:p14="http://schemas.microsoft.com/office/powerpoint/2010/main" val="22243629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full</a:t>
            </a:r>
            <a:r>
              <a:rPr lang="en-US" baseline="0" dirty="0" smtClean="0"/>
              <a:t> mistake function for all data samples is just the sum.</a:t>
            </a:r>
          </a:p>
          <a:p>
            <a:endParaRPr lang="en-US" baseline="0" dirty="0" smtClean="0"/>
          </a:p>
          <a:p>
            <a:r>
              <a:rPr lang="en-US" baseline="0" dirty="0" smtClean="0"/>
              <a:t>It uses the principle of max likelihood estimation and we minimize it the same way we did with Linear Regression</a:t>
            </a:r>
          </a:p>
          <a:p>
            <a:endParaRPr lang="en-US" baseline="0" dirty="0" smtClean="0"/>
          </a:p>
          <a:p>
            <a:r>
              <a:rPr lang="en-US" baseline="0" dirty="0" smtClean="0"/>
              <a:t>After that we’ll know the correct set of theta parameters to make our guess perfect finally.</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28</a:t>
            </a:fld>
            <a:endParaRPr lang="ru-RU"/>
          </a:p>
        </p:txBody>
      </p:sp>
    </p:spTree>
    <p:extLst>
      <p:ext uri="{BB962C8B-B14F-4D97-AF65-F5344CB8AC3E}">
        <p14:creationId xmlns:p14="http://schemas.microsoft.com/office/powerpoint/2010/main" val="545986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30</a:t>
            </a:fld>
            <a:endParaRPr lang="ru-RU"/>
          </a:p>
        </p:txBody>
      </p:sp>
    </p:spTree>
    <p:extLst>
      <p:ext uri="{BB962C8B-B14F-4D97-AF65-F5344CB8AC3E}">
        <p14:creationId xmlns:p14="http://schemas.microsoft.com/office/powerpoint/2010/main" val="1373522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42</a:t>
            </a:fld>
            <a:endParaRPr lang="ru-RU"/>
          </a:p>
        </p:txBody>
      </p:sp>
    </p:spTree>
    <p:extLst>
      <p:ext uri="{BB962C8B-B14F-4D97-AF65-F5344CB8AC3E}">
        <p14:creationId xmlns:p14="http://schemas.microsoft.com/office/powerpoint/2010/main" val="169081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baseline="0" dirty="0" smtClean="0"/>
              <a:t>Suppose we want to predict </a:t>
            </a:r>
            <a:r>
              <a:rPr lang="en-US" baseline="0" dirty="0" smtClean="0"/>
              <a:t>something</a:t>
            </a:r>
          </a:p>
          <a:p>
            <a:pPr marL="228600" indent="-228600">
              <a:buAutoNum type="arabicPeriod"/>
            </a:pPr>
            <a:r>
              <a:rPr lang="en-US" baseline="0" dirty="0" smtClean="0"/>
              <a:t>Let it be  the exchange rate for some day in the future</a:t>
            </a:r>
            <a:endParaRPr lang="en-US" baseline="0" dirty="0" smtClean="0"/>
          </a:p>
          <a:p>
            <a:pPr marL="228600" indent="-228600">
              <a:buAutoNum type="arabicPeriod"/>
            </a:pPr>
            <a:r>
              <a:rPr lang="en-US" baseline="0" dirty="0" smtClean="0"/>
              <a:t>Regression is prediction of some number from a continuous range</a:t>
            </a:r>
          </a:p>
          <a:p>
            <a:pPr marL="228600" indent="-228600">
              <a:buAutoNum type="arabicPeriod"/>
            </a:pPr>
            <a:r>
              <a:rPr lang="en-US" baseline="0" dirty="0" smtClean="0"/>
              <a:t>In supervised machine learning we always have train </a:t>
            </a:r>
            <a:r>
              <a:rPr lang="en-US" baseline="0" dirty="0" smtClean="0"/>
              <a:t>data (inputs and known outputs), test data (just inputs)</a:t>
            </a:r>
          </a:p>
          <a:p>
            <a:pPr marL="228600" indent="-228600">
              <a:buAutoNum type="arabicPeriod"/>
            </a:pPr>
            <a:r>
              <a:rPr lang="en-US" baseline="0" dirty="0" smtClean="0"/>
              <a:t>Inputs </a:t>
            </a:r>
            <a:r>
              <a:rPr lang="en-US" baseline="0" dirty="0" smtClean="0"/>
              <a:t>here can </a:t>
            </a:r>
            <a:r>
              <a:rPr lang="en-US" baseline="0" dirty="0" smtClean="0"/>
              <a:t>be political situation, financial conditions, weekday, working day, weather, holiday, etc.</a:t>
            </a:r>
          </a:p>
          <a:p>
            <a:pPr marL="228600" indent="-228600">
              <a:buAutoNum type="arabicPeriod"/>
            </a:pPr>
            <a:r>
              <a:rPr lang="en-US" baseline="0" dirty="0" smtClean="0"/>
              <a:t>The idea of linear regression is to find a function that will fit the training samples in the most optimal way</a:t>
            </a:r>
          </a:p>
          <a:p>
            <a:pPr marL="228600" indent="-228600">
              <a:buAutoNum type="arabicPeriod"/>
            </a:pPr>
            <a:r>
              <a:rPr lang="en-US" baseline="0" dirty="0" smtClean="0"/>
              <a:t>Here imagine that each training sample corresponds to one point in the picture</a:t>
            </a:r>
          </a:p>
          <a:p>
            <a:pPr marL="228600" indent="-228600">
              <a:buAutoNum type="arabicPeriod"/>
            </a:pPr>
            <a:r>
              <a:rPr lang="en-US" baseline="0" dirty="0" smtClean="0"/>
              <a:t>So the idea is to draw the line that would fit all points the best way.</a:t>
            </a:r>
          </a:p>
          <a:p>
            <a:pPr marL="228600" indent="-228600">
              <a:buAutoNum type="arabicPeriod"/>
            </a:pPr>
            <a:r>
              <a:rPr lang="en-US" baseline="0" dirty="0" smtClean="0"/>
              <a:t>Anyway, let’s look how linear regression works</a:t>
            </a:r>
          </a:p>
          <a:p>
            <a:pPr marL="228600" indent="-228600">
              <a:buAutoNum type="arabicPeriod"/>
            </a:pP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11</a:t>
            </a:fld>
            <a:endParaRPr lang="ru-RU"/>
          </a:p>
        </p:txBody>
      </p:sp>
    </p:spTree>
    <p:extLst>
      <p:ext uri="{BB962C8B-B14F-4D97-AF65-F5344CB8AC3E}">
        <p14:creationId xmlns:p14="http://schemas.microsoft.com/office/powerpoint/2010/main" val="42288770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Let’s dive into</a:t>
            </a:r>
            <a:r>
              <a:rPr lang="en-US" baseline="0" dirty="0" smtClean="0"/>
              <a:t> some math behind it</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12</a:t>
            </a:fld>
            <a:endParaRPr lang="ru-RU"/>
          </a:p>
        </p:txBody>
      </p:sp>
    </p:spTree>
    <p:extLst>
      <p:ext uri="{BB962C8B-B14F-4D97-AF65-F5344CB8AC3E}">
        <p14:creationId xmlns:p14="http://schemas.microsoft.com/office/powerpoint/2010/main" val="2050112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can we even predict something?</a:t>
            </a:r>
          </a:p>
          <a:p>
            <a:r>
              <a:rPr lang="en-US" dirty="0" smtClean="0"/>
              <a:t>Well,</a:t>
            </a:r>
            <a:r>
              <a:rPr lang="en-US" baseline="0" dirty="0" smtClean="0"/>
              <a:t> it’s simple.</a:t>
            </a:r>
          </a:p>
          <a:p>
            <a:r>
              <a:rPr lang="en-US" baseline="0" dirty="0" smtClean="0"/>
              <a:t>We can make a guess, then find out what is the mistake of our guess, and after that – fix our mistake.</a:t>
            </a:r>
          </a:p>
          <a:p>
            <a:endParaRPr lang="en-US" baseline="0" dirty="0" smtClean="0"/>
          </a:p>
          <a:p>
            <a:r>
              <a:rPr lang="en-US" baseline="0" dirty="0" smtClean="0"/>
              <a:t>So, the first step is to make a guess</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13</a:t>
            </a:fld>
            <a:endParaRPr lang="ru-RU"/>
          </a:p>
        </p:txBody>
      </p:sp>
    </p:spTree>
    <p:extLst>
      <p:ext uri="{BB962C8B-B14F-4D97-AF65-F5344CB8AC3E}">
        <p14:creationId xmlns:p14="http://schemas.microsoft.com/office/powerpoint/2010/main" val="26600758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simplest case of linear</a:t>
            </a:r>
            <a:r>
              <a:rPr lang="en-US" baseline="0" dirty="0" smtClean="0"/>
              <a:t> regression is when we have only one input parameter and one output parameter. </a:t>
            </a:r>
          </a:p>
          <a:p>
            <a:r>
              <a:rPr lang="en-US" baseline="0" dirty="0" smtClean="0"/>
              <a:t>It’s as if we were about to predict the exchange rate based on only financial conditions. </a:t>
            </a:r>
          </a:p>
          <a:p>
            <a:r>
              <a:rPr lang="en-US" baseline="0" dirty="0" smtClean="0"/>
              <a:t>Then we can locate all </a:t>
            </a:r>
            <a:r>
              <a:rPr lang="en-US" baseline="0" dirty="0" smtClean="0"/>
              <a:t>our </a:t>
            </a:r>
            <a:r>
              <a:rPr lang="en-US" baseline="0" dirty="0" smtClean="0"/>
              <a:t>training data on the 2D picture and make a guess.</a:t>
            </a:r>
          </a:p>
          <a:p>
            <a:r>
              <a:rPr lang="en-US" baseline="0" dirty="0" smtClean="0"/>
              <a:t>That means, we are trying to draw the line that should ideally fit our data, but as it’s the guess, it is obviously wrong initially.</a:t>
            </a:r>
          </a:p>
          <a:p>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14</a:t>
            </a:fld>
            <a:endParaRPr lang="ru-RU"/>
          </a:p>
        </p:txBody>
      </p:sp>
    </p:spTree>
    <p:extLst>
      <p:ext uri="{BB962C8B-B14F-4D97-AF65-F5344CB8AC3E}">
        <p14:creationId xmlns:p14="http://schemas.microsoft.com/office/powerpoint/2010/main" val="1474876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what it actually</a:t>
            </a:r>
            <a:r>
              <a:rPr lang="en-US" baseline="0" dirty="0" smtClean="0"/>
              <a:t> means… to make a guess?</a:t>
            </a:r>
          </a:p>
          <a:p>
            <a:endParaRPr lang="en-US" baseline="0" dirty="0" smtClean="0"/>
          </a:p>
          <a:p>
            <a:r>
              <a:rPr lang="en-US" baseline="0" dirty="0" smtClean="0"/>
              <a:t>Guess that we were making in the simplest case is a line. </a:t>
            </a:r>
          </a:p>
          <a:p>
            <a:r>
              <a:rPr lang="en-US" baseline="0" dirty="0" smtClean="0"/>
              <a:t>As you know from the high school, a straight line is represented as a function f(x) = ax + b.</a:t>
            </a:r>
          </a:p>
          <a:p>
            <a:r>
              <a:rPr lang="en-US" baseline="0" dirty="0" smtClean="0"/>
              <a:t>To draw the random guess line we need to know at least two points to draw it through.</a:t>
            </a:r>
          </a:p>
          <a:p>
            <a:endParaRPr lang="en-US" baseline="0" dirty="0" smtClean="0"/>
          </a:p>
          <a:p>
            <a:r>
              <a:rPr lang="en-US" baseline="0" dirty="0" smtClean="0"/>
              <a:t>So to make a guess literally means to choose two random points we are going to draw the line through. That is the simplest case</a:t>
            </a:r>
          </a:p>
          <a:p>
            <a:endParaRPr lang="en-US" baseline="0" dirty="0" smtClean="0"/>
          </a:p>
          <a:p>
            <a:r>
              <a:rPr lang="en-US" baseline="0" dirty="0" smtClean="0"/>
              <a:t>If we have N input parameters or predictors we’d have to think of N random values to make a guess.</a:t>
            </a:r>
          </a:p>
          <a:p>
            <a:r>
              <a:rPr lang="en-US" baseline="0" dirty="0" smtClean="0"/>
              <a:t>This random values we’ll can theta parameters, they are also called weights.</a:t>
            </a:r>
          </a:p>
        </p:txBody>
      </p:sp>
      <p:sp>
        <p:nvSpPr>
          <p:cNvPr id="4" name="Slide Number Placeholder 3"/>
          <p:cNvSpPr>
            <a:spLocks noGrp="1"/>
          </p:cNvSpPr>
          <p:nvPr>
            <p:ph type="sldNum" sz="quarter" idx="10"/>
          </p:nvPr>
        </p:nvSpPr>
        <p:spPr/>
        <p:txBody>
          <a:bodyPr/>
          <a:lstStyle/>
          <a:p>
            <a:fld id="{9FB721CE-BE4D-4B51-BBF0-2392654E5EBF}" type="slidenum">
              <a:rPr lang="ru-RU" smtClean="0"/>
              <a:t>15</a:t>
            </a:fld>
            <a:endParaRPr lang="ru-RU"/>
          </a:p>
        </p:txBody>
      </p:sp>
    </p:spTree>
    <p:extLst>
      <p:ext uri="{BB962C8B-B14F-4D97-AF65-F5344CB8AC3E}">
        <p14:creationId xmlns:p14="http://schemas.microsoft.com/office/powerpoint/2010/main" val="3774780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 we have training data and we have a gues</a:t>
            </a:r>
            <a:r>
              <a:rPr lang="en-US" baseline="0" dirty="0" smtClean="0"/>
              <a:t>s that we’ve made.</a:t>
            </a:r>
          </a:p>
          <a:p>
            <a:r>
              <a:rPr lang="en-US" baseline="0" dirty="0" smtClean="0"/>
              <a:t>Now the goal is to measure </a:t>
            </a:r>
            <a:r>
              <a:rPr lang="en-US" baseline="0" dirty="0" smtClean="0"/>
              <a:t>how </a:t>
            </a:r>
            <a:r>
              <a:rPr lang="en-US" baseline="0" dirty="0" smtClean="0"/>
              <a:t>wrong we are and what is the mistake. </a:t>
            </a:r>
          </a:p>
          <a:p>
            <a:r>
              <a:rPr lang="en-US" baseline="0" dirty="0" smtClean="0"/>
              <a:t>How can we do it? We can, because for training data we have both inputs and already known outputs for them.</a:t>
            </a:r>
          </a:p>
          <a:p>
            <a:r>
              <a:rPr lang="en-US" baseline="0" dirty="0" smtClean="0"/>
              <a:t>What we can do now is to send out inputs from the training set to our guess function that we’ve made and …</a:t>
            </a:r>
          </a:p>
          <a:p>
            <a:r>
              <a:rPr lang="en-US" baseline="0" dirty="0" smtClean="0"/>
              <a:t>… to compare the output of the guess function and the actual known output that we have for the given data sample from the training set.</a:t>
            </a:r>
          </a:p>
          <a:p>
            <a:r>
              <a:rPr lang="en-US" dirty="0" smtClean="0"/>
              <a:t>To</a:t>
            </a:r>
            <a:r>
              <a:rPr lang="en-US" baseline="0" dirty="0" smtClean="0"/>
              <a:t> compare it we are defining our COST function or MISTAKE function</a:t>
            </a:r>
          </a:p>
          <a:p>
            <a:r>
              <a:rPr lang="en-US" baseline="0" dirty="0" smtClean="0"/>
              <a:t>It is defined as the squared error function that, for each data sample from the training data finds the difference between the guess and the output.</a:t>
            </a:r>
          </a:p>
          <a:p>
            <a:endParaRPr lang="en-US" dirty="0" smtClean="0"/>
          </a:p>
          <a:p>
            <a:r>
              <a:rPr lang="en-US" dirty="0" smtClean="0"/>
              <a:t>Basically,</a:t>
            </a:r>
            <a:r>
              <a:rPr lang="en-US" baseline="0" dirty="0" smtClean="0"/>
              <a:t> what the mistake function gives to us?</a:t>
            </a:r>
          </a:p>
          <a:p>
            <a:r>
              <a:rPr lang="en-US" baseline="0" dirty="0" smtClean="0"/>
              <a:t>It shows how wrong </a:t>
            </a:r>
            <a:r>
              <a:rPr lang="en-US" baseline="0" dirty="0" smtClean="0"/>
              <a:t>our </a:t>
            </a:r>
            <a:r>
              <a:rPr lang="en-US" baseline="0" dirty="0" smtClean="0"/>
              <a:t>randomly selected weights or theta parameters are..</a:t>
            </a:r>
          </a:p>
          <a:p>
            <a:endParaRPr lang="en-US" baseline="0" dirty="0" smtClean="0"/>
          </a:p>
          <a:p>
            <a:r>
              <a:rPr lang="en-US" baseline="0" dirty="0" smtClean="0"/>
              <a:t>What are we going to do with the mistake? We want to reduce the mistake in our guess!</a:t>
            </a:r>
          </a:p>
          <a:p>
            <a:r>
              <a:rPr lang="en-US" baseline="0" dirty="0" smtClean="0"/>
              <a:t>To reduce the mistake we should minimize our mistake function</a:t>
            </a:r>
          </a:p>
          <a:p>
            <a:r>
              <a:rPr lang="en-US" baseline="0" dirty="0" smtClean="0"/>
              <a:t>We should find the minimum of the mistake function, so we’ll know the point where our guess is least wrong.</a:t>
            </a:r>
          </a:p>
          <a:p>
            <a:r>
              <a:rPr lang="en-US" baseline="0" dirty="0" smtClean="0"/>
              <a:t>And why do we need this all? To find out the correct values of weights so we’ll be able to make the perfect fit for our data!</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16</a:t>
            </a:fld>
            <a:endParaRPr lang="ru-RU"/>
          </a:p>
        </p:txBody>
      </p:sp>
    </p:spTree>
    <p:extLst>
      <p:ext uri="{BB962C8B-B14F-4D97-AF65-F5344CB8AC3E}">
        <p14:creationId xmlns:p14="http://schemas.microsoft.com/office/powerpoint/2010/main" val="29641769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imagine the cost</a:t>
            </a:r>
            <a:r>
              <a:rPr lang="en-US" baseline="0" dirty="0" smtClean="0"/>
              <a:t> or mistake function… it can look like this..</a:t>
            </a:r>
          </a:p>
          <a:p>
            <a:r>
              <a:rPr lang="en-US" baseline="0" dirty="0" smtClean="0"/>
              <a:t>When our initial guess theta parameters are wrong, we would be located at the random point on the shape. </a:t>
            </a:r>
          </a:p>
          <a:p>
            <a:endParaRPr lang="en-US" baseline="0" dirty="0" smtClean="0"/>
          </a:p>
          <a:p>
            <a:r>
              <a:rPr lang="en-US" baseline="0" dirty="0" smtClean="0"/>
              <a:t>When we are minimizing the mistake function, we should literally find the way from the point we are to the minimum of the function.</a:t>
            </a:r>
          </a:p>
          <a:p>
            <a:r>
              <a:rPr lang="en-US" baseline="0" dirty="0" smtClean="0"/>
              <a:t>But how do we know where the minimum is?</a:t>
            </a:r>
          </a:p>
          <a:p>
            <a:endParaRPr lang="en-US" baseline="0" dirty="0" smtClean="0"/>
          </a:p>
          <a:p>
            <a:r>
              <a:rPr lang="en-US" baseline="0" dirty="0" smtClean="0"/>
              <a:t>First, we can find out the direction, where we should move from our point towards the minimum. </a:t>
            </a:r>
          </a:p>
          <a:p>
            <a:endParaRPr lang="en-US" baseline="0" dirty="0" smtClean="0"/>
          </a:p>
          <a:p>
            <a:r>
              <a:rPr lang="en-US" baseline="0" dirty="0" smtClean="0"/>
              <a:t>How can we find the direction? If we find the derivative of the mistake function at the point we are – it can be either positive or negative</a:t>
            </a:r>
          </a:p>
          <a:p>
            <a:r>
              <a:rPr lang="en-US" baseline="0" dirty="0" smtClean="0"/>
              <a:t>Positive means that the tangent looks that way and minimum is on the left, so we should move left.. If it’s negative, it means minimum is on the right and we should go right</a:t>
            </a:r>
          </a:p>
          <a:p>
            <a:endParaRPr lang="en-US" baseline="0" dirty="0" smtClean="0"/>
          </a:p>
          <a:p>
            <a:r>
              <a:rPr lang="en-US" baseline="0" dirty="0" smtClean="0"/>
              <a:t>In addition to the direction of moving towards the minimum we should define the learning rate, that is the size of the step we are making. </a:t>
            </a:r>
          </a:p>
          <a:p>
            <a:r>
              <a:rPr lang="en-US" baseline="0" dirty="0" smtClean="0"/>
              <a:t>If the step is too big then we can </a:t>
            </a:r>
            <a:r>
              <a:rPr lang="en-US" baseline="0" dirty="0" err="1" smtClean="0"/>
              <a:t>overjump</a:t>
            </a:r>
            <a:r>
              <a:rPr lang="en-US" baseline="0" dirty="0" smtClean="0"/>
              <a:t> the minimum. If it’s too small we may learn very </a:t>
            </a:r>
            <a:r>
              <a:rPr lang="en-US" baseline="0" dirty="0" err="1" smtClean="0"/>
              <a:t>very</a:t>
            </a:r>
            <a:r>
              <a:rPr lang="en-US" baseline="0" dirty="0" smtClean="0"/>
              <a:t> slowly. </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17</a:t>
            </a:fld>
            <a:endParaRPr lang="ru-RU"/>
          </a:p>
        </p:txBody>
      </p:sp>
    </p:spTree>
    <p:extLst>
      <p:ext uri="{BB962C8B-B14F-4D97-AF65-F5344CB8AC3E}">
        <p14:creationId xmlns:p14="http://schemas.microsoft.com/office/powerpoint/2010/main" val="228611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the process of moving towards the minimum until we reach it is basically the</a:t>
            </a:r>
            <a:r>
              <a:rPr lang="en-US" baseline="0" dirty="0" smtClean="0"/>
              <a:t> simultaneous update of all our random guess theta parameters</a:t>
            </a:r>
          </a:p>
          <a:p>
            <a:endParaRPr lang="en-US" baseline="0" dirty="0" smtClean="0"/>
          </a:p>
          <a:p>
            <a:r>
              <a:rPr lang="en-US" baseline="0" dirty="0" smtClean="0"/>
              <a:t>When we update each theta parameter we are updating it to move the direction of the minimum with the step defined by the learning rate.</a:t>
            </a:r>
          </a:p>
          <a:p>
            <a:endParaRPr lang="en-US" baseline="0" dirty="0" smtClean="0"/>
          </a:p>
          <a:p>
            <a:r>
              <a:rPr lang="en-US" baseline="0" dirty="0" smtClean="0"/>
              <a:t>Here the learning rate is alpha, and the direction is defined from the partial derivative of the mistake function for the given theta parameter.</a:t>
            </a:r>
          </a:p>
          <a:p>
            <a:endParaRPr lang="en-US" baseline="0" dirty="0" smtClean="0"/>
          </a:p>
          <a:p>
            <a:r>
              <a:rPr lang="en-US" baseline="0" dirty="0" smtClean="0"/>
              <a:t>And we are doing this iteratively until we end up at the minimum, where the derivative should be either 0, or very close to 0.</a:t>
            </a:r>
            <a:endParaRPr lang="ru-RU" dirty="0"/>
          </a:p>
        </p:txBody>
      </p:sp>
      <p:sp>
        <p:nvSpPr>
          <p:cNvPr id="4" name="Slide Number Placeholder 3"/>
          <p:cNvSpPr>
            <a:spLocks noGrp="1"/>
          </p:cNvSpPr>
          <p:nvPr>
            <p:ph type="sldNum" sz="quarter" idx="10"/>
          </p:nvPr>
        </p:nvSpPr>
        <p:spPr/>
        <p:txBody>
          <a:bodyPr/>
          <a:lstStyle/>
          <a:p>
            <a:fld id="{9FB721CE-BE4D-4B51-BBF0-2392654E5EBF}" type="slidenum">
              <a:rPr lang="ru-RU" smtClean="0"/>
              <a:t>18</a:t>
            </a:fld>
            <a:endParaRPr lang="ru-RU"/>
          </a:p>
        </p:txBody>
      </p:sp>
    </p:spTree>
    <p:extLst>
      <p:ext uri="{BB962C8B-B14F-4D97-AF65-F5344CB8AC3E}">
        <p14:creationId xmlns:p14="http://schemas.microsoft.com/office/powerpoint/2010/main" val="18270211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ru-RU"/>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ru-RU"/>
          </a:p>
        </p:txBody>
      </p:sp>
      <p:sp>
        <p:nvSpPr>
          <p:cNvPr id="4" name="Date Placeholder 3"/>
          <p:cNvSpPr>
            <a:spLocks noGrp="1"/>
          </p:cNvSpPr>
          <p:nvPr>
            <p:ph type="dt" sz="half" idx="10"/>
          </p:nvPr>
        </p:nvSpPr>
        <p:spPr/>
        <p:txBody>
          <a:bodyPr/>
          <a:lstStyle/>
          <a:p>
            <a:fld id="{90648D78-CCB0-484C-8AC1-E518DFA4C7F9}" type="datetimeFigureOut">
              <a:rPr lang="ru-RU" smtClean="0"/>
              <a:t>18.09.2015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9806194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0648D78-CCB0-484C-8AC1-E518DFA4C7F9}" type="datetimeFigureOut">
              <a:rPr lang="ru-RU" smtClean="0"/>
              <a:t>18.09.2015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3039481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ru-RU"/>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0648D78-CCB0-484C-8AC1-E518DFA4C7F9}" type="datetimeFigureOut">
              <a:rPr lang="ru-RU" smtClean="0"/>
              <a:t>18.09.2015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31880693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10"/>
          </p:nvPr>
        </p:nvSpPr>
        <p:spPr/>
        <p:txBody>
          <a:bodyPr/>
          <a:lstStyle/>
          <a:p>
            <a:fld id="{90648D78-CCB0-484C-8AC1-E518DFA4C7F9}" type="datetimeFigureOut">
              <a:rPr lang="ru-RU" smtClean="0"/>
              <a:t>18.09.2015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3424248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ru-RU"/>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0648D78-CCB0-484C-8AC1-E518DFA4C7F9}" type="datetimeFigureOut">
              <a:rPr lang="ru-RU" smtClean="0"/>
              <a:t>18.09.2015</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20409269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Date Placeholder 4"/>
          <p:cNvSpPr>
            <a:spLocks noGrp="1"/>
          </p:cNvSpPr>
          <p:nvPr>
            <p:ph type="dt" sz="half" idx="10"/>
          </p:nvPr>
        </p:nvSpPr>
        <p:spPr/>
        <p:txBody>
          <a:bodyPr/>
          <a:lstStyle/>
          <a:p>
            <a:fld id="{90648D78-CCB0-484C-8AC1-E518DFA4C7F9}" type="datetimeFigureOut">
              <a:rPr lang="ru-RU" smtClean="0"/>
              <a:t>18.09.2015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1699152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ru-RU"/>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7" name="Date Placeholder 6"/>
          <p:cNvSpPr>
            <a:spLocks noGrp="1"/>
          </p:cNvSpPr>
          <p:nvPr>
            <p:ph type="dt" sz="half" idx="10"/>
          </p:nvPr>
        </p:nvSpPr>
        <p:spPr/>
        <p:txBody>
          <a:bodyPr/>
          <a:lstStyle/>
          <a:p>
            <a:fld id="{90648D78-CCB0-484C-8AC1-E518DFA4C7F9}" type="datetimeFigureOut">
              <a:rPr lang="ru-RU" smtClean="0"/>
              <a:t>18.09.2015</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8178181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ru-RU"/>
          </a:p>
        </p:txBody>
      </p:sp>
      <p:sp>
        <p:nvSpPr>
          <p:cNvPr id="3" name="Date Placeholder 2"/>
          <p:cNvSpPr>
            <a:spLocks noGrp="1"/>
          </p:cNvSpPr>
          <p:nvPr>
            <p:ph type="dt" sz="half" idx="10"/>
          </p:nvPr>
        </p:nvSpPr>
        <p:spPr/>
        <p:txBody>
          <a:bodyPr/>
          <a:lstStyle/>
          <a:p>
            <a:fld id="{90648D78-CCB0-484C-8AC1-E518DFA4C7F9}" type="datetimeFigureOut">
              <a:rPr lang="ru-RU" smtClean="0"/>
              <a:t>18.09.2015</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362258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648D78-CCB0-484C-8AC1-E518DFA4C7F9}" type="datetimeFigureOut">
              <a:rPr lang="ru-RU" smtClean="0"/>
              <a:t>18.09.2015</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8205220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648D78-CCB0-484C-8AC1-E518DFA4C7F9}" type="datetimeFigureOut">
              <a:rPr lang="ru-RU" smtClean="0"/>
              <a:t>18.09.2015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1300868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ru-RU"/>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ru-RU"/>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0648D78-CCB0-484C-8AC1-E518DFA4C7F9}" type="datetimeFigureOut">
              <a:rPr lang="ru-RU" smtClean="0"/>
              <a:t>18.09.2015</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5EDEE785-C455-47C9-B64D-92B76892242C}" type="slidenum">
              <a:rPr lang="ru-RU" smtClean="0"/>
              <a:t>‹#›</a:t>
            </a:fld>
            <a:endParaRPr lang="ru-RU"/>
          </a:p>
        </p:txBody>
      </p:sp>
    </p:spTree>
    <p:extLst>
      <p:ext uri="{BB962C8B-B14F-4D97-AF65-F5344CB8AC3E}">
        <p14:creationId xmlns:p14="http://schemas.microsoft.com/office/powerpoint/2010/main" val="2259133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ru-RU"/>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u-RU"/>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648D78-CCB0-484C-8AC1-E518DFA4C7F9}" type="datetimeFigureOut">
              <a:rPr lang="ru-RU" smtClean="0"/>
              <a:t>18.09.2015</a:t>
            </a:fld>
            <a:endParaRPr lang="ru-RU"/>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ru-RU"/>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DEE785-C455-47C9-B64D-92B76892242C}" type="slidenum">
              <a:rPr lang="ru-RU" smtClean="0"/>
              <a:t>‹#›</a:t>
            </a:fld>
            <a:endParaRPr lang="ru-RU"/>
          </a:p>
        </p:txBody>
      </p:sp>
    </p:spTree>
    <p:extLst>
      <p:ext uri="{BB962C8B-B14F-4D97-AF65-F5344CB8AC3E}">
        <p14:creationId xmlns:p14="http://schemas.microsoft.com/office/powerpoint/2010/main" val="31132934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0.emf"/><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m</a:t>
            </a:r>
            <a:endParaRPr lang="ru-RU" dirty="0"/>
          </a:p>
        </p:txBody>
      </p:sp>
      <p:sp>
        <p:nvSpPr>
          <p:cNvPr id="3" name="Subtitle 2"/>
          <p:cNvSpPr>
            <a:spLocks noGrp="1"/>
          </p:cNvSpPr>
          <p:nvPr>
            <p:ph type="subTitle" idx="1"/>
          </p:nvPr>
        </p:nvSpPr>
        <p:spPr/>
        <p:txBody>
          <a:bodyPr/>
          <a:lstStyle/>
          <a:p>
            <a:endParaRPr lang="ru-RU"/>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00" y="0"/>
            <a:ext cx="10972800" cy="6858000"/>
          </a:xfrm>
          <a:prstGeom prst="rect">
            <a:avLst/>
          </a:prstGeom>
        </p:spPr>
      </p:pic>
      <p:sp>
        <p:nvSpPr>
          <p:cNvPr id="5" name="TextBox 4"/>
          <p:cNvSpPr txBox="1"/>
          <p:nvPr/>
        </p:nvSpPr>
        <p:spPr>
          <a:xfrm>
            <a:off x="952500" y="4118908"/>
            <a:ext cx="10972800" cy="1938992"/>
          </a:xfrm>
          <a:prstGeom prst="rect">
            <a:avLst/>
          </a:prstGeom>
          <a:noFill/>
        </p:spPr>
        <p:txBody>
          <a:bodyPr wrap="square" rtlCol="0">
            <a:spAutoFit/>
          </a:bodyPr>
          <a:lstStyle/>
          <a:p>
            <a:r>
              <a:rPr lang="en-US" sz="12000" b="1" dirty="0" smtClean="0">
                <a:solidFill>
                  <a:srgbClr val="FF0066"/>
                </a:solidFill>
                <a:latin typeface="Centaur" panose="02030504050205020304" pitchFamily="18" charset="0"/>
              </a:rPr>
              <a:t>Machine Learning</a:t>
            </a:r>
            <a:r>
              <a:rPr lang="en-US" sz="12000" b="1" dirty="0" smtClean="0">
                <a:solidFill>
                  <a:schemeClr val="bg1"/>
                </a:solidFill>
                <a:latin typeface="Centaur" panose="02030504050205020304" pitchFamily="18" charset="0"/>
              </a:rPr>
              <a:t> </a:t>
            </a:r>
            <a:endParaRPr lang="ru-RU" sz="12000" b="1" dirty="0">
              <a:solidFill>
                <a:schemeClr val="bg1"/>
              </a:solidFill>
            </a:endParaRPr>
          </a:p>
        </p:txBody>
      </p:sp>
      <p:sp>
        <p:nvSpPr>
          <p:cNvPr id="6" name="TextBox 5"/>
          <p:cNvSpPr txBox="1"/>
          <p:nvPr/>
        </p:nvSpPr>
        <p:spPr>
          <a:xfrm>
            <a:off x="2448559" y="5396180"/>
            <a:ext cx="7294882" cy="1323439"/>
          </a:xfrm>
          <a:prstGeom prst="rect">
            <a:avLst/>
          </a:prstGeom>
          <a:noFill/>
        </p:spPr>
        <p:txBody>
          <a:bodyPr wrap="none" rtlCol="0">
            <a:spAutoFit/>
          </a:bodyPr>
          <a:lstStyle/>
          <a:p>
            <a:r>
              <a:rPr lang="en-US" sz="8000" b="1" dirty="0" smtClean="0">
                <a:solidFill>
                  <a:srgbClr val="FF0066"/>
                </a:solidFill>
                <a:latin typeface="Centaur" panose="02030504050205020304" pitchFamily="18" charset="0"/>
              </a:rPr>
              <a:t>F# and Accord.net</a:t>
            </a:r>
            <a:endParaRPr lang="ru-RU" sz="8000" b="1" dirty="0">
              <a:solidFill>
                <a:srgbClr val="FF0066"/>
              </a:solidFill>
            </a:endParaRPr>
          </a:p>
        </p:txBody>
      </p:sp>
    </p:spTree>
    <p:extLst>
      <p:ext uri="{BB962C8B-B14F-4D97-AF65-F5344CB8AC3E}">
        <p14:creationId xmlns:p14="http://schemas.microsoft.com/office/powerpoint/2010/main" val="188983154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2323544"/>
          </a:xfrm>
        </p:spPr>
        <p:txBody>
          <a:bodyPr>
            <a:normAutofit/>
          </a:bodyPr>
          <a:lstStyle/>
          <a:p>
            <a:pPr algn="ctr"/>
            <a:r>
              <a:rPr lang="en-US" sz="8000" b="1" dirty="0" smtClean="0">
                <a:solidFill>
                  <a:srgbClr val="268FDE"/>
                </a:solidFill>
                <a:latin typeface="PrincesS AND THE FROG" panose="02000500000000000000" pitchFamily="2" charset="0"/>
              </a:rPr>
              <a:t>F# </a:t>
            </a:r>
            <a:r>
              <a:rPr lang="en-US" sz="8000" b="1" dirty="0" smtClean="0">
                <a:solidFill>
                  <a:srgbClr val="268FDE"/>
                </a:solidFill>
                <a:latin typeface="Centaur" panose="02030504050205020304" pitchFamily="18" charset="0"/>
              </a:rPr>
              <a:t>for machine learning</a:t>
            </a:r>
            <a:br>
              <a:rPr lang="en-US" sz="8000" b="1" dirty="0" smtClean="0">
                <a:solidFill>
                  <a:srgbClr val="268FDE"/>
                </a:solidFill>
                <a:latin typeface="Centaur" panose="02030504050205020304" pitchFamily="18" charset="0"/>
              </a:rPr>
            </a:br>
            <a:r>
              <a:rPr lang="en-US" sz="8000" b="1" dirty="0" smtClean="0">
                <a:solidFill>
                  <a:srgbClr val="268FDE"/>
                </a:solidFill>
                <a:latin typeface="Centaur" panose="02030504050205020304" pitchFamily="18" charset="0"/>
              </a:rPr>
              <a:t>and data science!</a:t>
            </a:r>
            <a:endParaRPr lang="ru-RU" sz="8000" b="1" dirty="0">
              <a:solidFill>
                <a:srgbClr val="268FDE"/>
              </a:solidFill>
            </a:endParaRP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44973" y="2555947"/>
            <a:ext cx="4302053" cy="4302053"/>
          </a:xfrm>
          <a:prstGeom prst="rect">
            <a:avLst/>
          </a:prstGeom>
        </p:spPr>
      </p:pic>
    </p:spTree>
    <p:extLst>
      <p:ext uri="{BB962C8B-B14F-4D97-AF65-F5344CB8AC3E}">
        <p14:creationId xmlns:p14="http://schemas.microsoft.com/office/powerpoint/2010/main" val="83159640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Linear Regression</a:t>
            </a:r>
            <a:endParaRPr lang="ru-RU" sz="8000" b="1" dirty="0">
              <a:solidFill>
                <a:srgbClr val="268FDE"/>
              </a:solidFill>
            </a:endParaRPr>
          </a:p>
        </p:txBody>
      </p:sp>
      <p:pic>
        <p:nvPicPr>
          <p:cNvPr id="3" name="Picture 2"/>
          <p:cNvPicPr>
            <a:picLocks noChangeAspect="1"/>
          </p:cNvPicPr>
          <p:nvPr/>
        </p:nvPicPr>
        <p:blipFill>
          <a:blip r:embed="rId3"/>
          <a:stretch>
            <a:fillRect/>
          </a:stretch>
        </p:blipFill>
        <p:spPr>
          <a:xfrm>
            <a:off x="838200" y="1690688"/>
            <a:ext cx="10515600" cy="4925681"/>
          </a:xfrm>
          <a:prstGeom prst="rect">
            <a:avLst/>
          </a:prstGeom>
        </p:spPr>
      </p:pic>
    </p:spTree>
    <p:extLst>
      <p:ext uri="{BB962C8B-B14F-4D97-AF65-F5344CB8AC3E}">
        <p14:creationId xmlns:p14="http://schemas.microsoft.com/office/powerpoint/2010/main" val="18099799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git.gitbook.com/raw/lenadroid/my-conference-talks/master/Math%20Probability.jp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6103"/>
          </a:xfrm>
          <a:prstGeom prst="rect">
            <a:avLst/>
          </a:prstGeom>
          <a:noFill/>
          <a:extLst>
            <a:ext uri="{909E8E84-426E-40DD-AFC4-6F175D3DCCD1}">
              <a14:hiddenFill xmlns:a14="http://schemas.microsoft.com/office/drawing/2010/main">
                <a:solidFill>
                  <a:srgbClr val="FFFFFF"/>
                </a:solidFill>
              </a14:hiddenFill>
            </a:ext>
          </a:extLst>
        </p:spPr>
      </p:pic>
      <p:sp>
        <p:nvSpPr>
          <p:cNvPr id="8" name="Title 1"/>
          <p:cNvSpPr txBox="1">
            <a:spLocks/>
          </p:cNvSpPr>
          <p:nvPr/>
        </p:nvSpPr>
        <p:spPr>
          <a:xfrm>
            <a:off x="0" y="1851818"/>
            <a:ext cx="12192000" cy="33713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7000" b="1" dirty="0" smtClean="0">
                <a:solidFill>
                  <a:srgbClr val="52A5E5"/>
                </a:solidFill>
                <a:effectLst>
                  <a:outerShdw blurRad="38100" dist="38100" dir="2700000" algn="tl">
                    <a:srgbClr val="000000">
                      <a:alpha val="43137"/>
                    </a:srgbClr>
                  </a:outerShdw>
                </a:effectLst>
                <a:latin typeface="Aharoni" panose="02010803020104030203" pitchFamily="2" charset="-79"/>
                <a:cs typeface="Aharoni" panose="02010803020104030203" pitchFamily="2" charset="-79"/>
              </a:rPr>
              <a:t>MATH</a:t>
            </a:r>
            <a:endParaRPr lang="ru-RU" sz="17000" b="1" dirty="0">
              <a:solidFill>
                <a:srgbClr val="52A5E5"/>
              </a:solidFill>
              <a:effectLst>
                <a:outerShdw blurRad="38100" dist="38100" dir="2700000" algn="tl">
                  <a:srgbClr val="000000">
                    <a:alpha val="43137"/>
                  </a:srgbClr>
                </a:outerShdw>
              </a:effectLst>
              <a:cs typeface="Aharoni" panose="02010803020104030203" pitchFamily="2" charset="-79"/>
            </a:endParaRPr>
          </a:p>
        </p:txBody>
      </p:sp>
    </p:spTree>
    <p:extLst>
      <p:ext uri="{BB962C8B-B14F-4D97-AF65-F5344CB8AC3E}">
        <p14:creationId xmlns:p14="http://schemas.microsoft.com/office/powerpoint/2010/main" val="4139350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normAutofit/>
          </a:bodyPr>
          <a:lstStyle/>
          <a:p>
            <a:pPr algn="ctr"/>
            <a:r>
              <a:rPr lang="en-US" sz="8000" b="1" dirty="0" smtClean="0">
                <a:solidFill>
                  <a:srgbClr val="268FDE"/>
                </a:solidFill>
                <a:latin typeface="Centaur" panose="02030504050205020304" pitchFamily="18" charset="0"/>
              </a:rPr>
              <a:t>How to predict?</a:t>
            </a:r>
            <a:endParaRPr lang="ru-RU" sz="8000" b="1" dirty="0">
              <a:solidFill>
                <a:srgbClr val="268FDE"/>
              </a:solidFill>
              <a:latin typeface="Constantia" panose="02030602050306030303" pitchFamily="18" charset="0"/>
            </a:endParaRPr>
          </a:p>
        </p:txBody>
      </p:sp>
      <p:sp>
        <p:nvSpPr>
          <p:cNvPr id="2" name="TextBox 1"/>
          <p:cNvSpPr txBox="1"/>
          <p:nvPr/>
        </p:nvSpPr>
        <p:spPr>
          <a:xfrm>
            <a:off x="838200" y="2019300"/>
            <a:ext cx="10629900" cy="2308324"/>
          </a:xfrm>
          <a:prstGeom prst="rect">
            <a:avLst/>
          </a:prstGeom>
          <a:noFill/>
        </p:spPr>
        <p:txBody>
          <a:bodyPr wrap="square" rtlCol="0">
            <a:spAutoFit/>
          </a:bodyPr>
          <a:lstStyle/>
          <a:p>
            <a:pPr marL="742950" indent="-742950">
              <a:buFont typeface="+mj-lt"/>
              <a:buAutoNum type="arabicPeriod"/>
            </a:pPr>
            <a:r>
              <a:rPr lang="en-US" sz="4800" dirty="0" smtClean="0">
                <a:latin typeface="Centaur" panose="02030504050205020304" pitchFamily="18" charset="0"/>
              </a:rPr>
              <a:t>Make a guess.</a:t>
            </a:r>
          </a:p>
          <a:p>
            <a:pPr marL="742950" indent="-742950">
              <a:buFont typeface="+mj-lt"/>
              <a:buAutoNum type="arabicPeriod"/>
            </a:pPr>
            <a:r>
              <a:rPr lang="en-US" sz="4800" dirty="0" smtClean="0">
                <a:latin typeface="Centaur" panose="02030504050205020304" pitchFamily="18" charset="0"/>
              </a:rPr>
              <a:t>Measure how wrong the guess is.</a:t>
            </a:r>
          </a:p>
          <a:p>
            <a:pPr marL="742950" indent="-742950">
              <a:buFont typeface="+mj-lt"/>
              <a:buAutoNum type="arabicPeriod"/>
            </a:pPr>
            <a:r>
              <a:rPr lang="en-US" sz="4800" dirty="0" smtClean="0">
                <a:latin typeface="Centaur" panose="02030504050205020304" pitchFamily="18" charset="0"/>
              </a:rPr>
              <a:t>Fix the error.</a:t>
            </a:r>
          </a:p>
        </p:txBody>
      </p:sp>
    </p:spTree>
    <p:extLst>
      <p:ext uri="{BB962C8B-B14F-4D97-AF65-F5344CB8AC3E}">
        <p14:creationId xmlns:p14="http://schemas.microsoft.com/office/powerpoint/2010/main" val="22747703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36736" y="595312"/>
            <a:ext cx="8907463" cy="6008688"/>
          </a:xfrm>
          <a:prstGeom prst="rect">
            <a:avLst/>
          </a:prstGeom>
        </p:spPr>
      </p:pic>
      <p:sp>
        <p:nvSpPr>
          <p:cNvPr id="6" name="Title 1"/>
          <p:cNvSpPr>
            <a:spLocks noGrp="1"/>
          </p:cNvSpPr>
          <p:nvPr>
            <p:ph type="title"/>
          </p:nvPr>
        </p:nvSpPr>
        <p:spPr>
          <a:xfrm>
            <a:off x="838200" y="365125"/>
            <a:ext cx="10515600" cy="1325563"/>
          </a:xfrm>
        </p:spPr>
        <p:txBody>
          <a:bodyPr>
            <a:normAutofit/>
          </a:bodyPr>
          <a:lstStyle/>
          <a:p>
            <a:pPr algn="ctr"/>
            <a:r>
              <a:rPr lang="en-US" sz="8000" b="1" dirty="0" smtClean="0">
                <a:solidFill>
                  <a:srgbClr val="268FDE"/>
                </a:solidFill>
                <a:latin typeface="Centaur" panose="02030504050205020304" pitchFamily="18" charset="0"/>
              </a:rPr>
              <a:t>Make a guess!</a:t>
            </a:r>
            <a:endParaRPr lang="ru-RU" sz="8000" b="1" dirty="0">
              <a:solidFill>
                <a:srgbClr val="268FDE"/>
              </a:solidFill>
            </a:endParaRPr>
          </a:p>
        </p:txBody>
      </p:sp>
      <p:cxnSp>
        <p:nvCxnSpPr>
          <p:cNvPr id="5" name="Straight Connector 4"/>
          <p:cNvCxnSpPr/>
          <p:nvPr/>
        </p:nvCxnSpPr>
        <p:spPr>
          <a:xfrm flipH="1">
            <a:off x="2033327" y="2084506"/>
            <a:ext cx="7213600" cy="4229100"/>
          </a:xfrm>
          <a:prstGeom prst="line">
            <a:avLst/>
          </a:prstGeom>
          <a:ln w="38100">
            <a:solidFill>
              <a:srgbClr val="268FDE"/>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429424651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4"/>
            <a:ext cx="10515600" cy="2814803"/>
          </a:xfrm>
        </p:spPr>
        <p:txBody>
          <a:bodyPr>
            <a:normAutofit/>
          </a:bodyPr>
          <a:lstStyle/>
          <a:p>
            <a:pPr algn="ctr"/>
            <a:r>
              <a:rPr lang="en-US" sz="8000" b="1" dirty="0" smtClean="0">
                <a:solidFill>
                  <a:srgbClr val="268FDE"/>
                </a:solidFill>
                <a:latin typeface="Centaur" panose="02030504050205020304" pitchFamily="18" charset="0"/>
              </a:rPr>
              <a:t>Make a guess?</a:t>
            </a:r>
            <a:br>
              <a:rPr lang="en-US" sz="8000" b="1" dirty="0" smtClean="0">
                <a:solidFill>
                  <a:srgbClr val="268FDE"/>
                </a:solidFill>
                <a:latin typeface="Centaur" panose="02030504050205020304" pitchFamily="18" charset="0"/>
              </a:rPr>
            </a:br>
            <a:r>
              <a:rPr lang="en-US" sz="5400" b="1" dirty="0" smtClean="0">
                <a:solidFill>
                  <a:srgbClr val="268FDE"/>
                </a:solidFill>
                <a:latin typeface="Centaur" panose="02030504050205020304" pitchFamily="18" charset="0"/>
              </a:rPr>
              <a:t>What does it mean?...</a:t>
            </a:r>
            <a:endParaRPr lang="ru-RU" sz="5400" b="1" dirty="0">
              <a:solidFill>
                <a:srgbClr val="268FDE"/>
              </a:solidFill>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887" y="4085437"/>
            <a:ext cx="10154571" cy="9464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1063887" y="3260916"/>
            <a:ext cx="3910045" cy="707886"/>
          </a:xfrm>
          <a:prstGeom prst="rect">
            <a:avLst/>
          </a:prstGeom>
          <a:noFill/>
        </p:spPr>
        <p:txBody>
          <a:bodyPr wrap="none" rtlCol="0">
            <a:spAutoFit/>
          </a:bodyPr>
          <a:lstStyle/>
          <a:p>
            <a:r>
              <a:rPr lang="en-US" sz="4000" b="1" dirty="0" smtClean="0">
                <a:solidFill>
                  <a:srgbClr val="268FDE"/>
                </a:solidFill>
                <a:latin typeface="Centaur" panose="02030504050205020304" pitchFamily="18" charset="0"/>
              </a:rPr>
              <a:t>Hypothesis /guess :</a:t>
            </a:r>
            <a:endParaRPr lang="en-US" sz="4000" b="1" dirty="0">
              <a:solidFill>
                <a:srgbClr val="268FDE"/>
              </a:solidFill>
              <a:latin typeface="Centaur" panose="02030504050205020304" pitchFamily="18" charset="0"/>
            </a:endParaRPr>
          </a:p>
        </p:txBody>
      </p:sp>
      <p:cxnSp>
        <p:nvCxnSpPr>
          <p:cNvPr id="7" name="Straight Arrow Connector 6"/>
          <p:cNvCxnSpPr/>
          <p:nvPr/>
        </p:nvCxnSpPr>
        <p:spPr>
          <a:xfrm flipV="1">
            <a:off x="3513509" y="4847639"/>
            <a:ext cx="982745"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V="1">
            <a:off x="3513509" y="4847639"/>
            <a:ext cx="2486274"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3513509" y="4847639"/>
            <a:ext cx="3973879"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V="1">
            <a:off x="3513509" y="4847639"/>
            <a:ext cx="6676136" cy="753061"/>
          </a:xfrm>
          <a:prstGeom prst="straightConnector1">
            <a:avLst/>
          </a:prstGeom>
          <a:ln>
            <a:solidFill>
              <a:schemeClr val="accent1">
                <a:lumMod val="75000"/>
              </a:schemeClr>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944682" y="5224169"/>
            <a:ext cx="1568827" cy="707886"/>
          </a:xfrm>
          <a:prstGeom prst="rect">
            <a:avLst/>
          </a:prstGeom>
          <a:noFill/>
        </p:spPr>
        <p:txBody>
          <a:bodyPr wrap="none" rtlCol="0">
            <a:spAutoFit/>
          </a:bodyPr>
          <a:lstStyle/>
          <a:p>
            <a:r>
              <a:rPr lang="en-US" sz="4000" b="1" dirty="0" smtClean="0">
                <a:solidFill>
                  <a:srgbClr val="268FDE"/>
                </a:solidFill>
                <a:latin typeface="Centaur" panose="02030504050205020304" pitchFamily="18" charset="0"/>
              </a:rPr>
              <a:t>weights</a:t>
            </a:r>
            <a:endParaRPr lang="en-US" sz="4000" b="1" dirty="0">
              <a:solidFill>
                <a:srgbClr val="268FDE"/>
              </a:solidFill>
              <a:latin typeface="Centaur" panose="02030504050205020304" pitchFamily="18" charset="0"/>
            </a:endParaRPr>
          </a:p>
        </p:txBody>
      </p:sp>
    </p:spTree>
    <p:extLst>
      <p:ext uri="{BB962C8B-B14F-4D97-AF65-F5344CB8AC3E}">
        <p14:creationId xmlns:p14="http://schemas.microsoft.com/office/powerpoint/2010/main" val="149974445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0918209" cy="1325563"/>
          </a:xfrm>
        </p:spPr>
        <p:txBody>
          <a:bodyPr>
            <a:normAutofit/>
          </a:bodyPr>
          <a:lstStyle/>
          <a:p>
            <a:pPr algn="ctr"/>
            <a:r>
              <a:rPr lang="en-US" sz="7200" b="1" dirty="0" smtClean="0">
                <a:solidFill>
                  <a:srgbClr val="268FDE"/>
                </a:solidFill>
                <a:latin typeface="Centaur" panose="02030504050205020304" pitchFamily="18" charset="0"/>
              </a:rPr>
              <a:t>Find out our mistake…</a:t>
            </a:r>
            <a:endParaRPr lang="ru-RU" sz="7200" b="1" dirty="0">
              <a:solidFill>
                <a:srgbClr val="268FDE"/>
              </a:solidFill>
            </a:endParaRPr>
          </a:p>
        </p:txBody>
      </p:sp>
      <p:pic>
        <p:nvPicPr>
          <p:cNvPr id="2050" name="Picture 2" descr="https://git.gitbook.com/raw/lenadroid/my-conference-talks/master/CostFunctionMLR.pn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7499" y="2193627"/>
            <a:ext cx="9868256" cy="193841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418443" y="1769494"/>
            <a:ext cx="6466963" cy="707886"/>
          </a:xfrm>
          <a:prstGeom prst="rect">
            <a:avLst/>
          </a:prstGeom>
          <a:noFill/>
        </p:spPr>
        <p:txBody>
          <a:bodyPr wrap="none" rtlCol="0">
            <a:spAutoFit/>
          </a:bodyPr>
          <a:lstStyle/>
          <a:p>
            <a:r>
              <a:rPr lang="en-US" sz="4000" b="1" dirty="0" smtClean="0">
                <a:solidFill>
                  <a:srgbClr val="268FDE"/>
                </a:solidFill>
                <a:latin typeface="Centaur" panose="02030504050205020304" pitchFamily="18" charset="0"/>
              </a:rPr>
              <a:t>Cost function/ Mistake function:</a:t>
            </a:r>
            <a:endParaRPr lang="en-US" sz="4000" b="1" dirty="0">
              <a:solidFill>
                <a:srgbClr val="268FDE"/>
              </a:solidFill>
              <a:latin typeface="Centaur" panose="02030504050205020304" pitchFamily="18" charset="0"/>
            </a:endParaRPr>
          </a:p>
        </p:txBody>
      </p:sp>
      <p:sp>
        <p:nvSpPr>
          <p:cNvPr id="7" name="Title 1"/>
          <p:cNvSpPr txBox="1">
            <a:spLocks/>
          </p:cNvSpPr>
          <p:nvPr/>
        </p:nvSpPr>
        <p:spPr>
          <a:xfrm>
            <a:off x="5" y="4090003"/>
            <a:ext cx="9594372"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smtClean="0">
                <a:solidFill>
                  <a:srgbClr val="268FDE"/>
                </a:solidFill>
                <a:latin typeface="Centaur" panose="02030504050205020304" pitchFamily="18" charset="0"/>
              </a:rPr>
              <a:t>… and minimize it:</a:t>
            </a:r>
            <a:endParaRPr lang="ru-RU" sz="7200" b="1" dirty="0">
              <a:solidFill>
                <a:srgbClr val="268FDE"/>
              </a:solidFill>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1924" y="5319065"/>
            <a:ext cx="2391560" cy="10746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2435" y="4450653"/>
            <a:ext cx="2630488" cy="194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0667671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1791" y="3823801"/>
            <a:ext cx="3740353" cy="3034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4341" y="867539"/>
            <a:ext cx="4457274" cy="33901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3101" y="1778123"/>
            <a:ext cx="5152599" cy="4230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96885"/>
            <a:ext cx="12192000" cy="1325563"/>
          </a:xfrm>
        </p:spPr>
        <p:txBody>
          <a:bodyPr>
            <a:normAutofit/>
          </a:bodyPr>
          <a:lstStyle/>
          <a:p>
            <a:pPr algn="ctr"/>
            <a:r>
              <a:rPr lang="en-US" sz="7200" b="1" dirty="0" smtClean="0">
                <a:solidFill>
                  <a:srgbClr val="268FDE"/>
                </a:solidFill>
                <a:latin typeface="Centaur" panose="02030504050205020304" pitchFamily="18" charset="0"/>
              </a:rPr>
              <a:t>Mistake function looks like…</a:t>
            </a:r>
            <a:endParaRPr lang="ru-RU" sz="7200" b="1" dirty="0">
              <a:solidFill>
                <a:srgbClr val="268FDE"/>
              </a:solidFill>
            </a:endParaRPr>
          </a:p>
        </p:txBody>
      </p:sp>
      <p:cxnSp>
        <p:nvCxnSpPr>
          <p:cNvPr id="4" name="Straight Arrow Connector 3"/>
          <p:cNvCxnSpPr/>
          <p:nvPr/>
        </p:nvCxnSpPr>
        <p:spPr>
          <a:xfrm flipV="1">
            <a:off x="3098042" y="3425590"/>
            <a:ext cx="1000344" cy="96899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V="1">
            <a:off x="3098042" y="3643952"/>
            <a:ext cx="5779326" cy="75063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098042" y="4394581"/>
            <a:ext cx="2113625" cy="1022520"/>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928057" y="4163749"/>
            <a:ext cx="2292824" cy="461665"/>
          </a:xfrm>
          <a:prstGeom prst="rect">
            <a:avLst/>
          </a:prstGeom>
          <a:noFill/>
        </p:spPr>
        <p:txBody>
          <a:bodyPr wrap="square" rtlCol="0">
            <a:spAutoFit/>
          </a:bodyPr>
          <a:lstStyle/>
          <a:p>
            <a:r>
              <a:rPr lang="en-US" sz="2400" b="1" dirty="0" smtClean="0">
                <a:solidFill>
                  <a:srgbClr val="268FDE"/>
                </a:solidFill>
                <a:latin typeface="Centaur" panose="02030504050205020304" pitchFamily="18" charset="0"/>
              </a:rPr>
              <a:t>Global minimums</a:t>
            </a:r>
            <a:endParaRPr lang="en-US" sz="2400" b="1" dirty="0">
              <a:solidFill>
                <a:srgbClr val="268FDE"/>
              </a:solidFill>
              <a:latin typeface="Centaur" panose="02030504050205020304" pitchFamily="18" charset="0"/>
            </a:endParaRPr>
          </a:p>
        </p:txBody>
      </p:sp>
    </p:spTree>
    <p:extLst>
      <p:ext uri="{BB962C8B-B14F-4D97-AF65-F5344CB8AC3E}">
        <p14:creationId xmlns:p14="http://schemas.microsoft.com/office/powerpoint/2010/main" val="97776550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0" y="365125"/>
            <a:ext cx="12192000" cy="1325563"/>
          </a:xfrm>
        </p:spPr>
        <p:txBody>
          <a:bodyPr>
            <a:normAutofit/>
          </a:bodyPr>
          <a:lstStyle/>
          <a:p>
            <a:pPr algn="ctr"/>
            <a:r>
              <a:rPr lang="en-US" sz="7200" b="1" dirty="0" smtClean="0">
                <a:solidFill>
                  <a:srgbClr val="268FDE"/>
                </a:solidFill>
                <a:latin typeface="Centaur" panose="02030504050205020304" pitchFamily="18" charset="0"/>
              </a:rPr>
              <a:t>How to reduce the mistake?</a:t>
            </a:r>
            <a:endParaRPr lang="ru-RU" sz="7200" b="1" dirty="0">
              <a:solidFill>
                <a:srgbClr val="268FDE"/>
              </a:solidFill>
            </a:endParaRPr>
          </a:p>
        </p:txBody>
      </p:sp>
      <p:pic>
        <p:nvPicPr>
          <p:cNvPr id="614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1229" y="2997341"/>
            <a:ext cx="2766804" cy="296256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446660" y="1610430"/>
            <a:ext cx="9237627" cy="1200329"/>
          </a:xfrm>
          <a:prstGeom prst="rect">
            <a:avLst/>
          </a:prstGeom>
          <a:noFill/>
        </p:spPr>
        <p:txBody>
          <a:bodyPr wrap="square" rtlCol="0">
            <a:spAutoFit/>
          </a:bodyPr>
          <a:lstStyle/>
          <a:p>
            <a:r>
              <a:rPr lang="en-US" sz="3600" b="1" dirty="0" smtClean="0">
                <a:solidFill>
                  <a:schemeClr val="tx1">
                    <a:lumMod val="75000"/>
                    <a:lumOff val="25000"/>
                  </a:schemeClr>
                </a:solidFill>
                <a:latin typeface="Centaur" panose="02030504050205020304" pitchFamily="18" charset="0"/>
              </a:rPr>
              <a:t>Update each slope parameter</a:t>
            </a:r>
            <a:r>
              <a:rPr lang="en-US" sz="2800" b="1" dirty="0" smtClean="0">
                <a:solidFill>
                  <a:schemeClr val="tx1">
                    <a:lumMod val="75000"/>
                    <a:lumOff val="25000"/>
                  </a:schemeClr>
                </a:solidFill>
                <a:latin typeface="Centaur" panose="02030504050205020304" pitchFamily="18" charset="0"/>
              </a:rPr>
              <a:t>  </a:t>
            </a:r>
            <a:r>
              <a:rPr lang="en-US" sz="3600" b="1" dirty="0" smtClean="0">
                <a:solidFill>
                  <a:schemeClr val="tx1">
                    <a:lumMod val="75000"/>
                    <a:lumOff val="25000"/>
                  </a:schemeClr>
                </a:solidFill>
                <a:latin typeface="Centaur" panose="02030504050205020304" pitchFamily="18" charset="0"/>
              </a:rPr>
              <a:t>until  Mistake Function</a:t>
            </a:r>
          </a:p>
          <a:p>
            <a:r>
              <a:rPr lang="en-US" sz="3600" b="1" dirty="0" smtClean="0">
                <a:solidFill>
                  <a:schemeClr val="tx1">
                    <a:lumMod val="75000"/>
                    <a:lumOff val="25000"/>
                  </a:schemeClr>
                </a:solidFill>
                <a:latin typeface="Centaur" panose="02030504050205020304" pitchFamily="18" charset="0"/>
              </a:rPr>
              <a:t>minimum is reached:</a:t>
            </a:r>
          </a:p>
        </p:txBody>
      </p:sp>
      <p:sp>
        <p:nvSpPr>
          <p:cNvPr id="26" name="Rectangle 25"/>
          <p:cNvSpPr/>
          <p:nvPr/>
        </p:nvSpPr>
        <p:spPr>
          <a:xfrm>
            <a:off x="5582945" y="4056064"/>
            <a:ext cx="2427124" cy="584775"/>
          </a:xfrm>
          <a:prstGeom prst="rect">
            <a:avLst/>
          </a:prstGeom>
        </p:spPr>
        <p:txBody>
          <a:bodyPr wrap="square">
            <a:spAutoFit/>
          </a:bodyPr>
          <a:lstStyle/>
          <a:p>
            <a:r>
              <a:rPr lang="en-US" sz="3200" b="1" dirty="0">
                <a:solidFill>
                  <a:srgbClr val="268FDE"/>
                </a:solidFill>
                <a:latin typeface="Centaur" panose="02030504050205020304" pitchFamily="18" charset="0"/>
              </a:rPr>
              <a:t>Simultaneously </a:t>
            </a:r>
            <a:endParaRPr lang="en-US" sz="3200" dirty="0">
              <a:solidFill>
                <a:srgbClr val="268FDE"/>
              </a:solidFill>
            </a:endParaRPr>
          </a:p>
        </p:txBody>
      </p:sp>
      <p:cxnSp>
        <p:nvCxnSpPr>
          <p:cNvPr id="28" name="Straight Arrow Connector 27"/>
          <p:cNvCxnSpPr/>
          <p:nvPr/>
        </p:nvCxnSpPr>
        <p:spPr>
          <a:xfrm flipH="1" flipV="1">
            <a:off x="4666397" y="3511887"/>
            <a:ext cx="865676" cy="8365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flipH="1">
            <a:off x="4666397" y="4389397"/>
            <a:ext cx="865676"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4666397" y="4389397"/>
            <a:ext cx="865676" cy="110369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61" name="TextBox 2060"/>
          <p:cNvSpPr txBox="1"/>
          <p:nvPr/>
        </p:nvSpPr>
        <p:spPr>
          <a:xfrm>
            <a:off x="8201167" y="2971698"/>
            <a:ext cx="3193576" cy="2677656"/>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  Alpha</a:t>
            </a:r>
          </a:p>
          <a:p>
            <a:r>
              <a:rPr lang="en-US" sz="2800" dirty="0" smtClean="0">
                <a:latin typeface="Centaur" panose="02030504050205020304" pitchFamily="18" charset="0"/>
              </a:rPr>
              <a:t>  Learning rate</a:t>
            </a:r>
          </a:p>
          <a:p>
            <a:endParaRPr lang="en-US" sz="2800" dirty="0" smtClean="0">
              <a:latin typeface="Centaur" panose="02030504050205020304" pitchFamily="18" charset="0"/>
            </a:endParaRPr>
          </a:p>
          <a:p>
            <a:endParaRPr lang="en-US" sz="2800" dirty="0">
              <a:latin typeface="Centaur" panose="02030504050205020304" pitchFamily="18" charset="0"/>
            </a:endParaRPr>
          </a:p>
          <a:p>
            <a:r>
              <a:rPr lang="en-US" sz="2800" b="1" dirty="0" smtClean="0">
                <a:solidFill>
                  <a:srgbClr val="268FDE"/>
                </a:solidFill>
                <a:latin typeface="Centaur" panose="02030504050205020304" pitchFamily="18" charset="0"/>
              </a:rPr>
              <a:t>  Derivative</a:t>
            </a:r>
          </a:p>
          <a:p>
            <a:r>
              <a:rPr lang="en-US" sz="2800" dirty="0" smtClean="0">
                <a:latin typeface="Centaur" panose="02030504050205020304" pitchFamily="18" charset="0"/>
              </a:rPr>
              <a:t>  Direction of moving</a:t>
            </a:r>
            <a:endParaRPr lang="en-US" sz="2800" dirty="0">
              <a:latin typeface="Centaur" panose="02030504050205020304" pitchFamily="18" charset="0"/>
            </a:endParaRPr>
          </a:p>
        </p:txBody>
      </p:sp>
    </p:spTree>
    <p:extLst>
      <p:ext uri="{BB962C8B-B14F-4D97-AF65-F5344CB8AC3E}">
        <p14:creationId xmlns:p14="http://schemas.microsoft.com/office/powerpoint/2010/main" val="352612149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836736" y="218364"/>
            <a:ext cx="8907463" cy="6008688"/>
          </a:xfrm>
          <a:prstGeom prst="rect">
            <a:avLst/>
          </a:prstGeom>
        </p:spPr>
      </p:pic>
      <p:sp>
        <p:nvSpPr>
          <p:cNvPr id="6" name="Title 1"/>
          <p:cNvSpPr>
            <a:spLocks noGrp="1"/>
          </p:cNvSpPr>
          <p:nvPr>
            <p:ph type="title"/>
          </p:nvPr>
        </p:nvSpPr>
        <p:spPr>
          <a:xfrm>
            <a:off x="0" y="218364"/>
            <a:ext cx="12192000" cy="1325563"/>
          </a:xfrm>
        </p:spPr>
        <p:txBody>
          <a:bodyPr>
            <a:normAutofit/>
          </a:bodyPr>
          <a:lstStyle/>
          <a:p>
            <a:pPr algn="ctr"/>
            <a:r>
              <a:rPr lang="en-US" sz="8000" b="1" dirty="0" smtClean="0">
                <a:solidFill>
                  <a:srgbClr val="268FDE"/>
                </a:solidFill>
                <a:latin typeface="Centaur" panose="02030504050205020304" pitchFamily="18" charset="0"/>
              </a:rPr>
              <a:t>Fix the error</a:t>
            </a:r>
            <a:endParaRPr lang="ru-RU" sz="8000" b="1" dirty="0">
              <a:solidFill>
                <a:srgbClr val="268FDE"/>
              </a:solidFill>
            </a:endParaRPr>
          </a:p>
        </p:txBody>
      </p:sp>
      <p:cxnSp>
        <p:nvCxnSpPr>
          <p:cNvPr id="5" name="Straight Connector 4"/>
          <p:cNvCxnSpPr/>
          <p:nvPr/>
        </p:nvCxnSpPr>
        <p:spPr>
          <a:xfrm>
            <a:off x="2019300" y="2508724"/>
            <a:ext cx="8115300" cy="3416300"/>
          </a:xfrm>
          <a:prstGeom prst="line">
            <a:avLst/>
          </a:prstGeom>
          <a:ln w="38100">
            <a:solidFill>
              <a:srgbClr val="268FDE"/>
            </a:solidFill>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632065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528" y="365125"/>
            <a:ext cx="9274345" cy="1325563"/>
          </a:xfrm>
        </p:spPr>
        <p:txBody>
          <a:bodyPr>
            <a:normAutofit/>
          </a:bodyPr>
          <a:lstStyle/>
          <a:p>
            <a:pPr algn="ctr"/>
            <a:r>
              <a:rPr lang="en-US" sz="8000" b="1" dirty="0" smtClean="0">
                <a:solidFill>
                  <a:srgbClr val="990033"/>
                </a:solidFill>
                <a:latin typeface="Centaur" panose="02030504050205020304" pitchFamily="18" charset="0"/>
              </a:rPr>
              <a:t>Alena Dzenisenka</a:t>
            </a:r>
            <a:endParaRPr lang="ru-RU" sz="8000" b="1" dirty="0">
              <a:solidFill>
                <a:srgbClr val="990033"/>
              </a:solidFill>
            </a:endParaRPr>
          </a:p>
        </p:txBody>
      </p:sp>
      <p:sp>
        <p:nvSpPr>
          <p:cNvPr id="3" name="Content Placeholder 2"/>
          <p:cNvSpPr>
            <a:spLocks noGrp="1"/>
          </p:cNvSpPr>
          <p:nvPr>
            <p:ph idx="1"/>
          </p:nvPr>
        </p:nvSpPr>
        <p:spPr>
          <a:xfrm>
            <a:off x="5098473" y="1936461"/>
            <a:ext cx="5867400" cy="4351338"/>
          </a:xfrm>
        </p:spPr>
        <p:txBody>
          <a:bodyPr>
            <a:normAutofit fontScale="92500" lnSpcReduction="10000"/>
          </a:bodyPr>
          <a:lstStyle/>
          <a:p>
            <a:pPr marL="285750" indent="-285750" algn="just"/>
            <a:r>
              <a:rPr lang="en-US" dirty="0">
                <a:solidFill>
                  <a:schemeClr val="tx2">
                    <a:lumMod val="10000"/>
                  </a:schemeClr>
                </a:solidFill>
                <a:latin typeface="Centaur" panose="02030504050205020304" pitchFamily="18" charset="0"/>
              </a:rPr>
              <a:t>Software architect at Luxoft  </a:t>
            </a:r>
            <a:r>
              <a:rPr lang="en-US" dirty="0" smtClean="0">
                <a:solidFill>
                  <a:schemeClr val="tx2">
                    <a:lumMod val="10000"/>
                  </a:schemeClr>
                </a:solidFill>
                <a:latin typeface="Centaur" panose="02030504050205020304" pitchFamily="18" charset="0"/>
              </a:rPr>
              <a:t>Poland</a:t>
            </a:r>
          </a:p>
          <a:p>
            <a:pPr marL="285750" indent="-285750" algn="just"/>
            <a:endParaRPr lang="en-US" dirty="0">
              <a:solidFill>
                <a:schemeClr val="tx2">
                  <a:lumMod val="10000"/>
                </a:schemeClr>
              </a:solidFill>
              <a:latin typeface="Centaur" panose="02030504050205020304" pitchFamily="18" charset="0"/>
            </a:endParaRPr>
          </a:p>
          <a:p>
            <a:pPr marL="285750" indent="-285750" algn="just"/>
            <a:r>
              <a:rPr lang="en-US" dirty="0">
                <a:solidFill>
                  <a:schemeClr val="tx2">
                    <a:lumMod val="10000"/>
                  </a:schemeClr>
                </a:solidFill>
                <a:latin typeface="Centaur" panose="02030504050205020304" pitchFamily="18" charset="0"/>
              </a:rPr>
              <a:t>Member of </a:t>
            </a:r>
            <a:r>
              <a:rPr lang="en-US" dirty="0" smtClean="0">
                <a:solidFill>
                  <a:schemeClr val="tx2">
                    <a:lumMod val="10000"/>
                  </a:schemeClr>
                </a:solidFill>
                <a:latin typeface="Centaur" panose="02030504050205020304" pitchFamily="18" charset="0"/>
              </a:rPr>
              <a:t>F# </a:t>
            </a:r>
            <a:r>
              <a:rPr lang="en-US" dirty="0">
                <a:solidFill>
                  <a:schemeClr val="tx2">
                    <a:lumMod val="10000"/>
                  </a:schemeClr>
                </a:solidFill>
                <a:latin typeface="Centaur" panose="02030504050205020304" pitchFamily="18" charset="0"/>
              </a:rPr>
              <a:t>Software Foundation Board of </a:t>
            </a:r>
            <a:r>
              <a:rPr lang="en-US" dirty="0" smtClean="0">
                <a:solidFill>
                  <a:schemeClr val="tx2">
                    <a:lumMod val="10000"/>
                  </a:schemeClr>
                </a:solidFill>
                <a:latin typeface="Centaur" panose="02030504050205020304" pitchFamily="18" charset="0"/>
              </a:rPr>
              <a:t>Trustees</a:t>
            </a:r>
          </a:p>
          <a:p>
            <a:pPr marL="285750" indent="-285750" algn="just"/>
            <a:endParaRPr lang="en-US" dirty="0">
              <a:solidFill>
                <a:schemeClr val="tx2">
                  <a:lumMod val="10000"/>
                </a:schemeClr>
              </a:solidFill>
              <a:latin typeface="Centaur" panose="02030504050205020304" pitchFamily="18" charset="0"/>
            </a:endParaRPr>
          </a:p>
          <a:p>
            <a:pPr marL="285750" indent="-285750" algn="just"/>
            <a:r>
              <a:rPr lang="en-US" dirty="0">
                <a:solidFill>
                  <a:schemeClr val="tx2">
                    <a:lumMod val="10000"/>
                  </a:schemeClr>
                </a:solidFill>
                <a:latin typeface="Centaur" panose="02030504050205020304" pitchFamily="18" charset="0"/>
              </a:rPr>
              <a:t>Researcher in the field of mathematical theoretical possible in modern    programming    </a:t>
            </a:r>
            <a:r>
              <a:rPr lang="en-US" dirty="0" smtClean="0">
                <a:solidFill>
                  <a:schemeClr val="tx2">
                    <a:lumMod val="10000"/>
                  </a:schemeClr>
                </a:solidFill>
                <a:latin typeface="Centaur" panose="02030504050205020304" pitchFamily="18" charset="0"/>
              </a:rPr>
              <a:t>concepts</a:t>
            </a:r>
          </a:p>
          <a:p>
            <a:pPr marL="285750" indent="-285750" algn="just"/>
            <a:endParaRPr lang="en-US" dirty="0">
              <a:solidFill>
                <a:schemeClr val="tx2">
                  <a:lumMod val="10000"/>
                </a:schemeClr>
              </a:solidFill>
              <a:latin typeface="Centaur" panose="02030504050205020304" pitchFamily="18" charset="0"/>
            </a:endParaRPr>
          </a:p>
          <a:p>
            <a:pPr marL="285750" indent="-285750"/>
            <a:r>
              <a:rPr lang="en-US" dirty="0">
                <a:solidFill>
                  <a:schemeClr val="tx2">
                    <a:lumMod val="10000"/>
                  </a:schemeClr>
                </a:solidFill>
                <a:latin typeface="Centaur" panose="02030504050205020304" pitchFamily="18" charset="0"/>
              </a:rPr>
              <a:t>Speaker and </a:t>
            </a:r>
            <a:r>
              <a:rPr lang="en-US" dirty="0" smtClean="0">
                <a:solidFill>
                  <a:schemeClr val="tx2">
                    <a:lumMod val="10000"/>
                  </a:schemeClr>
                </a:solidFill>
                <a:latin typeface="Centaur" panose="02030504050205020304" pitchFamily="18" charset="0"/>
              </a:rPr>
              <a:t>active </a:t>
            </a:r>
            <a:r>
              <a:rPr lang="en-US" dirty="0">
                <a:solidFill>
                  <a:schemeClr val="tx2">
                    <a:lumMod val="10000"/>
                  </a:schemeClr>
                </a:solidFill>
                <a:latin typeface="Centaur" panose="02030504050205020304" pitchFamily="18" charset="0"/>
              </a:rPr>
              <a:t>software engineering   community   member</a:t>
            </a:r>
            <a:endParaRPr lang="ru-RU" dirty="0">
              <a:solidFill>
                <a:schemeClr val="tx2">
                  <a:lumMod val="10000"/>
                </a:schemeClr>
              </a:solidFill>
            </a:endParaRPr>
          </a:p>
          <a:p>
            <a:endParaRPr lang="ru-RU" dirty="0"/>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1528" y="1936461"/>
            <a:ext cx="2679792" cy="2636568"/>
          </a:xfrm>
          <a:prstGeom prst="rect">
            <a:avLst/>
          </a:prstGeom>
        </p:spPr>
      </p:pic>
      <p:sp>
        <p:nvSpPr>
          <p:cNvPr id="8" name="TextBox 7"/>
          <p:cNvSpPr txBox="1"/>
          <p:nvPr/>
        </p:nvSpPr>
        <p:spPr>
          <a:xfrm>
            <a:off x="1691528" y="4818802"/>
            <a:ext cx="2534108" cy="707886"/>
          </a:xfrm>
          <a:prstGeom prst="rect">
            <a:avLst/>
          </a:prstGeom>
          <a:noFill/>
        </p:spPr>
        <p:txBody>
          <a:bodyPr wrap="square" rtlCol="0">
            <a:spAutoFit/>
          </a:bodyPr>
          <a:lstStyle/>
          <a:p>
            <a:pPr algn="ctr"/>
            <a:r>
              <a:rPr lang="en-US" sz="3200" dirty="0" smtClean="0">
                <a:solidFill>
                  <a:srgbClr val="990033"/>
                </a:solidFill>
              </a:rPr>
              <a:t>@</a:t>
            </a:r>
            <a:r>
              <a:rPr lang="en-US" sz="4000" dirty="0" err="1" smtClean="0">
                <a:solidFill>
                  <a:srgbClr val="990033"/>
                </a:solidFill>
              </a:rPr>
              <a:t>lenadroid</a:t>
            </a:r>
            <a:endParaRPr lang="ru-RU" sz="4000" dirty="0">
              <a:solidFill>
                <a:srgbClr val="990033"/>
              </a:solidFill>
            </a:endParaRPr>
          </a:p>
        </p:txBody>
      </p:sp>
    </p:spTree>
    <p:extLst>
      <p:ext uri="{BB962C8B-B14F-4D97-AF65-F5344CB8AC3E}">
        <p14:creationId xmlns:p14="http://schemas.microsoft.com/office/powerpoint/2010/main" val="7160215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82640" y="365125"/>
            <a:ext cx="10317706" cy="1325563"/>
          </a:xfrm>
        </p:spPr>
        <p:txBody>
          <a:bodyPr>
            <a:normAutofit/>
          </a:bodyPr>
          <a:lstStyle/>
          <a:p>
            <a:pPr algn="ctr"/>
            <a:r>
              <a:rPr lang="en-US" sz="8000" b="1" dirty="0" smtClean="0">
                <a:solidFill>
                  <a:srgbClr val="268FDE"/>
                </a:solidFill>
                <a:latin typeface="Centaur" panose="02030504050205020304" pitchFamily="18" charset="0"/>
              </a:rPr>
              <a:t>Multiple Linear Regression</a:t>
            </a:r>
            <a:endParaRPr lang="ru-RU" sz="8000" b="1" dirty="0">
              <a:solidFill>
                <a:srgbClr val="268FDE"/>
              </a:solidFill>
            </a:endParaRPr>
          </a:p>
        </p:txBody>
      </p:sp>
      <p:sp>
        <p:nvSpPr>
          <p:cNvPr id="2" name="TextBox 1"/>
          <p:cNvSpPr txBox="1"/>
          <p:nvPr/>
        </p:nvSpPr>
        <p:spPr>
          <a:xfrm>
            <a:off x="1083860" y="1664458"/>
            <a:ext cx="10161895" cy="4832092"/>
          </a:xfrm>
          <a:prstGeom prst="rect">
            <a:avLst/>
          </a:prstGeom>
          <a:noFill/>
        </p:spPr>
        <p:txBody>
          <a:bodyPr wrap="square" rtlCol="0">
            <a:spAutoFit/>
          </a:bodyPr>
          <a:lstStyle/>
          <a:p>
            <a:r>
              <a:rPr lang="en-US" sz="3600" b="1" dirty="0" smtClean="0">
                <a:solidFill>
                  <a:srgbClr val="268FDE"/>
                </a:solidFill>
                <a:latin typeface="Centaur" panose="02030504050205020304" pitchFamily="18" charset="0"/>
              </a:rPr>
              <a:t>X </a:t>
            </a:r>
            <a:r>
              <a:rPr lang="en-US" sz="2800" b="1" dirty="0" smtClean="0">
                <a:solidFill>
                  <a:srgbClr val="268FDE"/>
                </a:solidFill>
                <a:latin typeface="Centaur" panose="02030504050205020304" pitchFamily="18" charset="0"/>
              </a:rPr>
              <a:t>[ ]</a:t>
            </a:r>
            <a:r>
              <a:rPr lang="en-US" sz="3600" b="1" dirty="0" smtClean="0">
                <a:solidFill>
                  <a:srgbClr val="268FDE"/>
                </a:solidFill>
                <a:latin typeface="Centaur" panose="02030504050205020304" pitchFamily="18" charset="0"/>
              </a:rPr>
              <a:t> – Predictors:</a:t>
            </a:r>
          </a:p>
          <a:p>
            <a:r>
              <a:rPr lang="en-US" sz="3600" dirty="0" smtClean="0">
                <a:latin typeface="Centaur" panose="02030504050205020304" pitchFamily="18" charset="0"/>
              </a:rPr>
              <a:t>Statistical </a:t>
            </a:r>
            <a:r>
              <a:rPr lang="en-US" sz="3600" dirty="0">
                <a:latin typeface="Centaur" panose="02030504050205020304" pitchFamily="18" charset="0"/>
              </a:rPr>
              <a:t>data about bike rentals for previous years or </a:t>
            </a:r>
            <a:r>
              <a:rPr lang="en-US" sz="3600" dirty="0" smtClean="0">
                <a:latin typeface="Centaur" panose="02030504050205020304" pitchFamily="18" charset="0"/>
              </a:rPr>
              <a:t>months. </a:t>
            </a:r>
          </a:p>
          <a:p>
            <a:endParaRPr lang="en-US" sz="3600" dirty="0" smtClean="0">
              <a:latin typeface="Centaur" panose="02030504050205020304" pitchFamily="18" charset="0"/>
            </a:endParaRPr>
          </a:p>
          <a:p>
            <a:r>
              <a:rPr lang="en-US" sz="3600" b="1" dirty="0" smtClean="0">
                <a:solidFill>
                  <a:srgbClr val="268FDE"/>
                </a:solidFill>
                <a:latin typeface="Centaur" panose="02030504050205020304" pitchFamily="18" charset="0"/>
              </a:rPr>
              <a:t>Y – Output:</a:t>
            </a:r>
          </a:p>
          <a:p>
            <a:r>
              <a:rPr lang="en-US" sz="3600" dirty="0" smtClean="0">
                <a:latin typeface="Centaur" panose="02030504050205020304" pitchFamily="18" charset="0"/>
              </a:rPr>
              <a:t>Amount </a:t>
            </a:r>
            <a:r>
              <a:rPr lang="en-US" sz="3600" dirty="0">
                <a:latin typeface="Centaur" panose="02030504050205020304" pitchFamily="18" charset="0"/>
              </a:rPr>
              <a:t>of bike rentals we should expect today or some other day in the future</a:t>
            </a:r>
            <a:r>
              <a:rPr lang="en-US" sz="3600" dirty="0" smtClean="0">
                <a:latin typeface="Centaur" panose="02030504050205020304" pitchFamily="18" charset="0"/>
              </a:rPr>
              <a:t>.</a:t>
            </a:r>
          </a:p>
          <a:p>
            <a:endParaRPr lang="en-US" sz="3600" dirty="0">
              <a:latin typeface="Centaur" panose="02030504050205020304" pitchFamily="18" charset="0"/>
            </a:endParaRPr>
          </a:p>
          <a:p>
            <a:r>
              <a:rPr lang="en-US" sz="2000" b="1" dirty="0" smtClean="0">
                <a:solidFill>
                  <a:srgbClr val="52A5E5"/>
                </a:solidFill>
                <a:latin typeface="Centaur" panose="02030504050205020304" pitchFamily="18" charset="0"/>
              </a:rPr>
              <a:t>* Y </a:t>
            </a:r>
            <a:r>
              <a:rPr lang="en-US" sz="2000" dirty="0" smtClean="0">
                <a:latin typeface="Centaur" panose="02030504050205020304" pitchFamily="18" charset="0"/>
              </a:rPr>
              <a:t>is not nominal, here it’s numerical continuous range.</a:t>
            </a:r>
            <a:endParaRPr lang="ru-RU" sz="2000" dirty="0"/>
          </a:p>
        </p:txBody>
      </p:sp>
    </p:spTree>
    <p:extLst>
      <p:ext uri="{BB962C8B-B14F-4D97-AF65-F5344CB8AC3E}">
        <p14:creationId xmlns:p14="http://schemas.microsoft.com/office/powerpoint/2010/main" val="419498279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00100" y="0"/>
            <a:ext cx="10393907" cy="1325563"/>
          </a:xfrm>
        </p:spPr>
        <p:txBody>
          <a:bodyPr>
            <a:normAutofit/>
          </a:bodyPr>
          <a:lstStyle/>
          <a:p>
            <a:pPr algn="ctr"/>
            <a:r>
              <a:rPr lang="en-US" sz="8000" b="1" dirty="0" smtClean="0">
                <a:solidFill>
                  <a:srgbClr val="268FDE"/>
                </a:solidFill>
                <a:latin typeface="Centaur" panose="02030504050205020304" pitchFamily="18" charset="0"/>
              </a:rPr>
              <a:t>Make a guess!</a:t>
            </a:r>
            <a:endParaRPr lang="ru-RU" sz="8000" b="1" dirty="0">
              <a:solidFill>
                <a:srgbClr val="268FDE"/>
              </a:solidFill>
            </a:endParaRPr>
          </a:p>
        </p:txBody>
      </p:sp>
      <p:pic>
        <p:nvPicPr>
          <p:cNvPr id="2" name="Picture 1"/>
          <p:cNvPicPr>
            <a:picLocks noChangeAspect="1"/>
          </p:cNvPicPr>
          <p:nvPr/>
        </p:nvPicPr>
        <p:blipFill>
          <a:blip r:embed="rId2"/>
          <a:stretch>
            <a:fillRect/>
          </a:stretch>
        </p:blipFill>
        <p:spPr>
          <a:xfrm>
            <a:off x="2805112" y="1325563"/>
            <a:ext cx="6669088" cy="5695691"/>
          </a:xfrm>
          <a:prstGeom prst="rect">
            <a:avLst/>
          </a:prstGeom>
        </p:spPr>
      </p:pic>
    </p:spTree>
    <p:extLst>
      <p:ext uri="{BB962C8B-B14F-4D97-AF65-F5344CB8AC3E}">
        <p14:creationId xmlns:p14="http://schemas.microsoft.com/office/powerpoint/2010/main" val="41303779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6867" y="1140497"/>
            <a:ext cx="7166567" cy="57175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838200" y="214999"/>
            <a:ext cx="10393907" cy="1325563"/>
          </a:xfrm>
        </p:spPr>
        <p:txBody>
          <a:bodyPr>
            <a:normAutofit/>
          </a:bodyPr>
          <a:lstStyle/>
          <a:p>
            <a:pPr algn="ctr"/>
            <a:r>
              <a:rPr lang="en-US" sz="8000" b="1" dirty="0" smtClean="0">
                <a:solidFill>
                  <a:srgbClr val="268FDE"/>
                </a:solidFill>
                <a:latin typeface="Centaur" panose="02030504050205020304" pitchFamily="18" charset="0"/>
              </a:rPr>
              <a:t>Fix the error</a:t>
            </a:r>
            <a:endParaRPr lang="ru-RU" sz="8000" b="1" dirty="0">
              <a:solidFill>
                <a:srgbClr val="268FDE"/>
              </a:solidFill>
            </a:endParaRPr>
          </a:p>
        </p:txBody>
      </p:sp>
    </p:spTree>
    <p:extLst>
      <p:ext uri="{BB962C8B-B14F-4D97-AF65-F5344CB8AC3E}">
        <p14:creationId xmlns:p14="http://schemas.microsoft.com/office/powerpoint/2010/main" val="8507654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68FDE"/>
        </a:solidFill>
        <a:effectLst/>
      </p:bgPr>
    </p:bg>
    <p:spTree>
      <p:nvGrpSpPr>
        <p:cNvPr id="1" name=""/>
        <p:cNvGrpSpPr/>
        <p:nvPr/>
      </p:nvGrpSpPr>
      <p:grpSpPr>
        <a:xfrm>
          <a:off x="0" y="0"/>
          <a:ext cx="0" cy="0"/>
          <a:chOff x="0" y="0"/>
          <a:chExt cx="0" cy="0"/>
        </a:xfrm>
      </p:grpSpPr>
      <p:sp>
        <p:nvSpPr>
          <p:cNvPr id="2" name="TextBox 1"/>
          <p:cNvSpPr txBox="1"/>
          <p:nvPr/>
        </p:nvSpPr>
        <p:spPr>
          <a:xfrm>
            <a:off x="1633079" y="4851136"/>
            <a:ext cx="8925841" cy="707886"/>
          </a:xfrm>
          <a:prstGeom prst="rect">
            <a:avLst/>
          </a:prstGeom>
          <a:noFill/>
        </p:spPr>
        <p:txBody>
          <a:bodyPr wrap="none" rtlCol="0">
            <a:spAutoFit/>
          </a:bodyPr>
          <a:lstStyle/>
          <a:p>
            <a:r>
              <a:rPr lang="en-US" sz="4000" dirty="0" smtClean="0">
                <a:solidFill>
                  <a:schemeClr val="bg1"/>
                </a:solidFill>
                <a:latin typeface="Centaur" panose="02030504050205020304" pitchFamily="18" charset="0"/>
              </a:rPr>
              <a:t>Multiple linear regression: Bike rentals demand</a:t>
            </a:r>
            <a:endParaRPr lang="en-US" sz="4000" dirty="0">
              <a:solidFill>
                <a:schemeClr val="bg1"/>
              </a:solidFill>
              <a:latin typeface="Centaur" panose="02030504050205020304" pitchFamily="18" charset="0"/>
            </a:endParaRPr>
          </a:p>
        </p:txBody>
      </p:sp>
      <p:sp>
        <p:nvSpPr>
          <p:cNvPr id="4" name="TextBox 3"/>
          <p:cNvSpPr txBox="1"/>
          <p:nvPr/>
        </p:nvSpPr>
        <p:spPr>
          <a:xfrm>
            <a:off x="0" y="2474648"/>
            <a:ext cx="12192000" cy="1015663"/>
          </a:xfrm>
          <a:prstGeom prst="rect">
            <a:avLst/>
          </a:prstGeom>
          <a:noFill/>
        </p:spPr>
        <p:txBody>
          <a:bodyPr wrap="square" rtlCol="0">
            <a:spAutoFit/>
          </a:bodyPr>
          <a:lstStyle/>
          <a:p>
            <a:pPr algn="ctr"/>
            <a:r>
              <a:rPr lang="en-US" sz="6000" dirty="0" smtClean="0">
                <a:solidFill>
                  <a:schemeClr val="bg1"/>
                </a:solidFill>
                <a:latin typeface="Centaur" panose="02030504050205020304" pitchFamily="18" charset="0"/>
              </a:rPr>
              <a:t>“Talk is cheap. Show me the code.”</a:t>
            </a:r>
            <a:endParaRPr lang="en-US" sz="6000" dirty="0">
              <a:solidFill>
                <a:schemeClr val="bg1"/>
              </a:solidFill>
              <a:latin typeface="Centaur" panose="02030504050205020304" pitchFamily="18" charset="0"/>
            </a:endParaRPr>
          </a:p>
        </p:txBody>
      </p:sp>
    </p:spTree>
    <p:extLst>
      <p:ext uri="{BB962C8B-B14F-4D97-AF65-F5344CB8AC3E}">
        <p14:creationId xmlns:p14="http://schemas.microsoft.com/office/powerpoint/2010/main" val="370065152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rmAutofit/>
          </a:bodyPr>
          <a:lstStyle/>
          <a:p>
            <a:pPr algn="ctr"/>
            <a:r>
              <a:rPr lang="en-US" sz="7200" b="1" dirty="0" smtClean="0">
                <a:solidFill>
                  <a:srgbClr val="268FDE"/>
                </a:solidFill>
                <a:latin typeface="Centaur" panose="02030504050205020304" pitchFamily="18" charset="0"/>
              </a:rPr>
              <a:t>What to remember</a:t>
            </a:r>
            <a:r>
              <a:rPr lang="en-US" sz="7200" b="1" dirty="0">
                <a:solidFill>
                  <a:srgbClr val="268FDE"/>
                </a:solidFill>
                <a:latin typeface="Centaur" panose="02030504050205020304" pitchFamily="18" charset="0"/>
              </a:rPr>
              <a:t>?</a:t>
            </a:r>
            <a:endParaRPr lang="ru-RU" sz="7200" b="1" dirty="0">
              <a:solidFill>
                <a:srgbClr val="268FDE"/>
              </a:solidFill>
            </a:endParaRPr>
          </a:p>
        </p:txBody>
      </p:sp>
      <p:sp>
        <p:nvSpPr>
          <p:cNvPr id="2" name="TextBox 1"/>
          <p:cNvSpPr txBox="1"/>
          <p:nvPr/>
        </p:nvSpPr>
        <p:spPr>
          <a:xfrm>
            <a:off x="1555845" y="2203260"/>
            <a:ext cx="9116704" cy="3370153"/>
          </a:xfrm>
          <a:prstGeom prst="rect">
            <a:avLst/>
          </a:prstGeom>
          <a:noFill/>
        </p:spPr>
        <p:txBody>
          <a:bodyPr wrap="square" rtlCol="0">
            <a:spAutoFit/>
          </a:bodyPr>
          <a:lstStyle/>
          <a:p>
            <a:pPr marL="514350" indent="-514350">
              <a:buFont typeface="+mj-lt"/>
              <a:buAutoNum type="arabicPeriod"/>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Simplest regression algorithm</a:t>
            </a:r>
          </a:p>
          <a:p>
            <a:pPr marL="514350" indent="-514350">
              <a:buFont typeface="+mj-lt"/>
              <a:buAutoNum type="arabicPeriod"/>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514350" indent="-514350">
              <a:buFont typeface="+mj-lt"/>
              <a:buAutoNum type="arabicPeriod"/>
            </a:pP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Very </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fast, runs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in constant </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time</a:t>
            </a:r>
          </a:p>
          <a:p>
            <a:pPr marL="514350" indent="-514350">
              <a:buFont typeface="+mj-lt"/>
              <a:buAutoNum type="arabicPeriod"/>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514350" indent="-514350">
              <a:buFont typeface="+mj-lt"/>
              <a:buAutoNum type="arabicPeriod"/>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Good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at n</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umerical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data with lots of features</a:t>
            </a:r>
            <a:endPar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342900" indent="-342900">
              <a:buFont typeface="+mj-lt"/>
              <a:buAutoNum type="arabicPeriod"/>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342900" indent="-342900">
              <a:buFont typeface="+mj-lt"/>
              <a:buAutoNum type="arabicPeriod"/>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  Output from numerical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continuous </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range</a:t>
            </a:r>
          </a:p>
          <a:p>
            <a:pPr marL="342900" indent="-342900">
              <a:buFont typeface="+mj-lt"/>
              <a:buAutoNum type="arabicPeriod"/>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342900" indent="-342900">
              <a:buFont typeface="+mj-lt"/>
              <a:buAutoNum type="arabicPeriod"/>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  Linear hypothesis</a:t>
            </a:r>
          </a:p>
          <a:p>
            <a:pPr marL="342900" indent="-342900">
              <a:buFont typeface="+mj-lt"/>
              <a:buAutoNum type="arabicPeriod"/>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342900" indent="-342900">
              <a:buFont typeface="+mj-lt"/>
              <a:buAutoNum type="arabicPeriod"/>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  Uses gradient descent</a:t>
            </a:r>
            <a:endPar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p:txBody>
      </p:sp>
      <p:sp>
        <p:nvSpPr>
          <p:cNvPr id="5" name="Title 1"/>
          <p:cNvSpPr txBox="1">
            <a:spLocks/>
          </p:cNvSpPr>
          <p:nvPr/>
        </p:nvSpPr>
        <p:spPr>
          <a:xfrm>
            <a:off x="1555844" y="1615090"/>
            <a:ext cx="3362325"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rgbClr val="268FDE"/>
                </a:solidFill>
                <a:effectLst>
                  <a:outerShdw blurRad="38100" dist="38100" dir="2700000" algn="tl">
                    <a:srgbClr val="000000">
                      <a:alpha val="43137"/>
                    </a:srgbClr>
                  </a:outerShdw>
                </a:effectLst>
                <a:latin typeface="Centaur" panose="02030504050205020304" pitchFamily="18" charset="0"/>
              </a:rPr>
              <a:t>Linear Regression</a:t>
            </a:r>
            <a:endParaRPr lang="ru-RU" sz="80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8452585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2573" y="1491372"/>
            <a:ext cx="8311486" cy="50691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Logistic Regression</a:t>
            </a:r>
            <a:endParaRPr lang="ru-RU" sz="8000" b="1" dirty="0">
              <a:solidFill>
                <a:srgbClr val="268FDE"/>
              </a:solidFill>
            </a:endParaRPr>
          </a:p>
        </p:txBody>
      </p:sp>
    </p:spTree>
    <p:extLst>
      <p:ext uri="{BB962C8B-B14F-4D97-AF65-F5344CB8AC3E}">
        <p14:creationId xmlns:p14="http://schemas.microsoft.com/office/powerpoint/2010/main" val="1934891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descr="https://encrypted-tbn3.gstatic.com/images?q=tbn:ANd9GcR5-dpTaFP9GUbdBBs1WLbjgyHKnqd7mwyEXDb09d7EdmR4zTj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231" y="2505128"/>
            <a:ext cx="3977439" cy="998323"/>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5787" y="1898815"/>
            <a:ext cx="6057900" cy="39338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Hypothesis function</a:t>
            </a:r>
            <a:endParaRPr lang="ru-RU" sz="8000" b="1" dirty="0">
              <a:solidFill>
                <a:srgbClr val="268FDE"/>
              </a:solidFill>
            </a:endParaRPr>
          </a:p>
        </p:txBody>
      </p:sp>
      <p:sp>
        <p:nvSpPr>
          <p:cNvPr id="3" name="TextBox 2"/>
          <p:cNvSpPr txBox="1"/>
          <p:nvPr/>
        </p:nvSpPr>
        <p:spPr>
          <a:xfrm>
            <a:off x="887103" y="4626601"/>
            <a:ext cx="4050444" cy="1200329"/>
          </a:xfrm>
          <a:prstGeom prst="rect">
            <a:avLst/>
          </a:prstGeom>
          <a:noFill/>
        </p:spPr>
        <p:txBody>
          <a:bodyPr wrap="square" rtlCol="0">
            <a:spAutoFit/>
          </a:bodyPr>
          <a:lstStyle/>
          <a:p>
            <a:r>
              <a:rPr lang="en-US" sz="3600" b="1" dirty="0" smtClean="0">
                <a:solidFill>
                  <a:srgbClr val="268FDE"/>
                </a:solidFill>
                <a:latin typeface="Centaur" panose="02030504050205020304" pitchFamily="18" charset="0"/>
              </a:rPr>
              <a:t>Estimated </a:t>
            </a:r>
            <a:r>
              <a:rPr lang="en-US" sz="3600" b="1" dirty="0">
                <a:solidFill>
                  <a:srgbClr val="268FDE"/>
                </a:solidFill>
                <a:latin typeface="Centaur" panose="02030504050205020304" pitchFamily="18" charset="0"/>
              </a:rPr>
              <a:t>probability that </a:t>
            </a:r>
            <a:r>
              <a:rPr lang="en-US" sz="3600" b="1" dirty="0" smtClean="0">
                <a:solidFill>
                  <a:srgbClr val="268FDE"/>
                </a:solidFill>
                <a:latin typeface="Centaur" panose="02030504050205020304" pitchFamily="18" charset="0"/>
              </a:rPr>
              <a:t>Y </a:t>
            </a:r>
            <a:r>
              <a:rPr lang="en-US" sz="3600" b="1" dirty="0">
                <a:solidFill>
                  <a:srgbClr val="268FDE"/>
                </a:solidFill>
                <a:latin typeface="Centaur" panose="02030504050205020304" pitchFamily="18" charset="0"/>
              </a:rPr>
              <a:t>= </a:t>
            </a:r>
            <a:r>
              <a:rPr lang="en-US" sz="3600" dirty="0">
                <a:solidFill>
                  <a:srgbClr val="268FDE"/>
                </a:solidFill>
              </a:rPr>
              <a:t>1</a:t>
            </a:r>
            <a:r>
              <a:rPr lang="en-US" sz="3600" b="1" dirty="0" smtClean="0">
                <a:solidFill>
                  <a:srgbClr val="268FDE"/>
                </a:solidFill>
                <a:latin typeface="Centaur" panose="02030504050205020304" pitchFamily="18" charset="0"/>
              </a:rPr>
              <a:t> </a:t>
            </a:r>
            <a:r>
              <a:rPr lang="en-US" sz="3600" b="1" dirty="0">
                <a:solidFill>
                  <a:srgbClr val="268FDE"/>
                </a:solidFill>
                <a:latin typeface="Centaur" panose="02030504050205020304" pitchFamily="18" charset="0"/>
              </a:rPr>
              <a:t>on </a:t>
            </a:r>
            <a:r>
              <a:rPr lang="en-US" sz="3600" b="1" dirty="0" smtClean="0">
                <a:solidFill>
                  <a:srgbClr val="268FDE"/>
                </a:solidFill>
                <a:latin typeface="Centaur" panose="02030504050205020304" pitchFamily="18" charset="0"/>
              </a:rPr>
              <a:t>input  X</a:t>
            </a:r>
            <a:endParaRPr lang="en-US" sz="3600" b="1" dirty="0">
              <a:solidFill>
                <a:srgbClr val="268FDE"/>
              </a:solidFill>
              <a:latin typeface="Centaur" panose="02030504050205020304" pitchFamily="18" charset="0"/>
            </a:endParaRPr>
          </a:p>
        </p:txBody>
      </p:sp>
      <p:cxnSp>
        <p:nvCxnSpPr>
          <p:cNvPr id="5" name="Straight Arrow Connector 4"/>
          <p:cNvCxnSpPr>
            <a:stCxn id="3" idx="0"/>
          </p:cNvCxnSpPr>
          <p:nvPr/>
        </p:nvCxnSpPr>
        <p:spPr>
          <a:xfrm flipH="1" flipV="1">
            <a:off x="1460310" y="3343702"/>
            <a:ext cx="1452015" cy="1282899"/>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92268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Mistake function</a:t>
            </a:r>
            <a:endParaRPr lang="ru-RU" sz="8000" b="1" dirty="0">
              <a:solidFill>
                <a:srgbClr val="268FDE"/>
              </a:solidFill>
            </a:endParaRPr>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8226" y="1829055"/>
            <a:ext cx="6653309" cy="42156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4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224" y="2010192"/>
            <a:ext cx="2858575" cy="12852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597799" y="3936890"/>
            <a:ext cx="3663003" cy="830997"/>
          </a:xfrm>
          <a:prstGeom prst="rect">
            <a:avLst/>
          </a:prstGeom>
          <a:noFill/>
        </p:spPr>
        <p:txBody>
          <a:bodyPr wrap="square" rtlCol="0">
            <a:spAutoFit/>
          </a:bodyPr>
          <a:lstStyle/>
          <a:p>
            <a:r>
              <a:rPr lang="en-US" sz="2400" b="1" dirty="0" smtClean="0">
                <a:solidFill>
                  <a:srgbClr val="268FDE"/>
                </a:solidFill>
                <a:latin typeface="Centaur" panose="02030504050205020304" pitchFamily="18" charset="0"/>
              </a:rPr>
              <a:t>Mistake function </a:t>
            </a:r>
            <a:r>
              <a:rPr lang="en-US" sz="2400" b="1" dirty="0">
                <a:solidFill>
                  <a:srgbClr val="268FDE"/>
                </a:solidFill>
                <a:latin typeface="Centaur" panose="02030504050205020304" pitchFamily="18" charset="0"/>
              </a:rPr>
              <a:t>is the cost for a single training data example</a:t>
            </a:r>
          </a:p>
        </p:txBody>
      </p:sp>
      <p:cxnSp>
        <p:nvCxnSpPr>
          <p:cNvPr id="11" name="Straight Arrow Connector 10"/>
          <p:cNvCxnSpPr/>
          <p:nvPr/>
        </p:nvCxnSpPr>
        <p:spPr>
          <a:xfrm flipH="1" flipV="1">
            <a:off x="2056770" y="3295444"/>
            <a:ext cx="289281" cy="64144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7360763" y="5921482"/>
            <a:ext cx="748233"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h(x)</a:t>
            </a:r>
            <a:endParaRPr lang="en-US" sz="2800" b="1" dirty="0">
              <a:solidFill>
                <a:srgbClr val="268FDE"/>
              </a:solidFill>
              <a:latin typeface="Centaur" panose="02030504050205020304" pitchFamily="18" charset="0"/>
            </a:endParaRPr>
          </a:p>
        </p:txBody>
      </p:sp>
    </p:spTree>
    <p:extLst>
      <p:ext uri="{BB962C8B-B14F-4D97-AF65-F5344CB8AC3E}">
        <p14:creationId xmlns:p14="http://schemas.microsoft.com/office/powerpoint/2010/main" val="266646478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Full mistake function</a:t>
            </a:r>
            <a:endParaRPr lang="ru-RU" sz="8000" b="1" dirty="0">
              <a:solidFill>
                <a:srgbClr val="268FDE"/>
              </a:solidFill>
            </a:endParaRPr>
          </a:p>
        </p:txBody>
      </p:sp>
      <p:pic>
        <p:nvPicPr>
          <p:cNvPr id="11266" name="Picture 2" descr="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8827" y="1888275"/>
            <a:ext cx="7882955" cy="1635759"/>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p:cNvSpPr/>
          <p:nvPr/>
        </p:nvSpPr>
        <p:spPr>
          <a:xfrm>
            <a:off x="3343701" y="1690688"/>
            <a:ext cx="2702257" cy="1123075"/>
          </a:xfrm>
          <a:prstGeom prst="ellipse">
            <a:avLst/>
          </a:prstGeom>
          <a:noFill/>
          <a:ln w="53975">
            <a:solidFill>
              <a:srgbClr val="268FDE">
                <a:alpha val="4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1858827" y="3524034"/>
            <a:ext cx="8609280" cy="2000548"/>
          </a:xfrm>
          <a:prstGeom prst="rect">
            <a:avLst/>
          </a:prstGeom>
        </p:spPr>
        <p:txBody>
          <a:bodyPr wrap="none">
            <a:spAutoFit/>
          </a:bodyPr>
          <a:lstStyle/>
          <a:p>
            <a:endParaRPr lang="en-US" sz="2800" b="1" dirty="0" smtClean="0">
              <a:solidFill>
                <a:srgbClr val="268FDE"/>
              </a:solidFill>
              <a:latin typeface="Centaur" panose="02030504050205020304" pitchFamily="18" charset="0"/>
            </a:endParaRPr>
          </a:p>
          <a:p>
            <a:r>
              <a:rPr lang="en-US" sz="2800" b="1" dirty="0" smtClean="0">
                <a:solidFill>
                  <a:srgbClr val="268FDE"/>
                </a:solidFill>
                <a:latin typeface="Centaur" panose="02030504050205020304" pitchFamily="18" charset="0"/>
              </a:rPr>
              <a:t>1</a:t>
            </a:r>
            <a:r>
              <a:rPr lang="en-US" sz="3200" b="1" dirty="0" smtClean="0">
                <a:solidFill>
                  <a:srgbClr val="268FDE"/>
                </a:solidFill>
                <a:latin typeface="Centaur" panose="02030504050205020304" pitchFamily="18" charset="0"/>
              </a:rPr>
              <a:t>. Uses </a:t>
            </a:r>
            <a:r>
              <a:rPr lang="en-US" sz="3200" b="1" dirty="0">
                <a:solidFill>
                  <a:srgbClr val="268FDE"/>
                </a:solidFill>
                <a:latin typeface="Centaur" panose="02030504050205020304" pitchFamily="18" charset="0"/>
              </a:rPr>
              <a:t>the principle of maximum likelihood </a:t>
            </a:r>
            <a:r>
              <a:rPr lang="en-US" sz="3200" b="1" dirty="0" smtClean="0">
                <a:solidFill>
                  <a:srgbClr val="268FDE"/>
                </a:solidFill>
                <a:latin typeface="Centaur" panose="02030504050205020304" pitchFamily="18" charset="0"/>
              </a:rPr>
              <a:t>estimation.</a:t>
            </a:r>
          </a:p>
          <a:p>
            <a:endParaRPr lang="en-US" sz="3200" b="1" dirty="0">
              <a:solidFill>
                <a:srgbClr val="268FDE"/>
              </a:solidFill>
              <a:latin typeface="Centaur" panose="02030504050205020304" pitchFamily="18" charset="0"/>
            </a:endParaRPr>
          </a:p>
          <a:p>
            <a:r>
              <a:rPr lang="en-US" sz="3200" b="1" dirty="0">
                <a:solidFill>
                  <a:srgbClr val="268FDE"/>
                </a:solidFill>
                <a:latin typeface="Centaur" panose="02030504050205020304" pitchFamily="18" charset="0"/>
              </a:rPr>
              <a:t>2</a:t>
            </a:r>
            <a:r>
              <a:rPr lang="en-US" sz="3200" b="1" dirty="0" smtClean="0">
                <a:solidFill>
                  <a:srgbClr val="268FDE"/>
                </a:solidFill>
                <a:latin typeface="Centaur" panose="02030504050205020304" pitchFamily="18" charset="0"/>
              </a:rPr>
              <a:t>. We minimize it same way as with Linear Regression</a:t>
            </a:r>
            <a:endParaRPr lang="en-US" sz="3200" b="1" dirty="0">
              <a:solidFill>
                <a:srgbClr val="268FDE"/>
              </a:solidFill>
              <a:latin typeface="Centaur" panose="02030504050205020304" pitchFamily="18" charset="0"/>
            </a:endParaRPr>
          </a:p>
        </p:txBody>
      </p:sp>
    </p:spTree>
    <p:extLst>
      <p:ext uri="{BB962C8B-B14F-4D97-AF65-F5344CB8AC3E}">
        <p14:creationId xmlns:p14="http://schemas.microsoft.com/office/powerpoint/2010/main" val="381587243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68FDE"/>
        </a:solidFill>
        <a:effectLst/>
      </p:bgPr>
    </p:bg>
    <p:spTree>
      <p:nvGrpSpPr>
        <p:cNvPr id="1" name=""/>
        <p:cNvGrpSpPr/>
        <p:nvPr/>
      </p:nvGrpSpPr>
      <p:grpSpPr>
        <a:xfrm>
          <a:off x="0" y="0"/>
          <a:ext cx="0" cy="0"/>
          <a:chOff x="0" y="0"/>
          <a:chExt cx="0" cy="0"/>
        </a:xfrm>
      </p:grpSpPr>
      <p:sp>
        <p:nvSpPr>
          <p:cNvPr id="4" name="TextBox 3"/>
          <p:cNvSpPr txBox="1"/>
          <p:nvPr/>
        </p:nvSpPr>
        <p:spPr>
          <a:xfrm>
            <a:off x="0" y="2474648"/>
            <a:ext cx="12192000" cy="1015663"/>
          </a:xfrm>
          <a:prstGeom prst="rect">
            <a:avLst/>
          </a:prstGeom>
          <a:noFill/>
        </p:spPr>
        <p:txBody>
          <a:bodyPr wrap="square" rtlCol="0">
            <a:spAutoFit/>
          </a:bodyPr>
          <a:lstStyle/>
          <a:p>
            <a:pPr algn="ctr"/>
            <a:r>
              <a:rPr lang="en-US" sz="6000" dirty="0" smtClean="0">
                <a:solidFill>
                  <a:schemeClr val="bg1"/>
                </a:solidFill>
                <a:latin typeface="Centaur" panose="02030504050205020304" pitchFamily="18" charset="0"/>
              </a:rPr>
              <a:t>“Talk is cheap. Show me the code.”</a:t>
            </a:r>
            <a:endParaRPr lang="en-US" sz="6000" dirty="0">
              <a:solidFill>
                <a:schemeClr val="bg1"/>
              </a:solidFill>
              <a:latin typeface="Centaur" panose="02030504050205020304" pitchFamily="18" charset="0"/>
            </a:endParaRPr>
          </a:p>
        </p:txBody>
      </p:sp>
      <p:sp>
        <p:nvSpPr>
          <p:cNvPr id="5" name="TextBox 4"/>
          <p:cNvSpPr txBox="1"/>
          <p:nvPr/>
        </p:nvSpPr>
        <p:spPr>
          <a:xfrm>
            <a:off x="1" y="4093899"/>
            <a:ext cx="12029130" cy="707886"/>
          </a:xfrm>
          <a:prstGeom prst="rect">
            <a:avLst/>
          </a:prstGeom>
          <a:noFill/>
        </p:spPr>
        <p:txBody>
          <a:bodyPr wrap="square" rtlCol="0">
            <a:spAutoFit/>
          </a:bodyPr>
          <a:lstStyle/>
          <a:p>
            <a:pPr algn="ctr"/>
            <a:r>
              <a:rPr lang="en-US" sz="4000" dirty="0" smtClean="0">
                <a:solidFill>
                  <a:schemeClr val="bg1"/>
                </a:solidFill>
                <a:latin typeface="Centaur" panose="02030504050205020304" pitchFamily="18" charset="0"/>
              </a:rPr>
              <a:t>Logistic Regression Classification Example</a:t>
            </a:r>
            <a:endParaRPr lang="en-US" sz="4000" dirty="0">
              <a:solidFill>
                <a:schemeClr val="bg1"/>
              </a:solidFill>
              <a:latin typeface="Centaur" panose="02030504050205020304" pitchFamily="18" charset="0"/>
            </a:endParaRPr>
          </a:p>
        </p:txBody>
      </p:sp>
    </p:spTree>
    <p:extLst>
      <p:ext uri="{BB962C8B-B14F-4D97-AF65-F5344CB8AC3E}">
        <p14:creationId xmlns:p14="http://schemas.microsoft.com/office/powerpoint/2010/main" val="247190952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p:spPr>
      </p:pic>
      <p:sp>
        <p:nvSpPr>
          <p:cNvPr id="2" name="Title 1"/>
          <p:cNvSpPr>
            <a:spLocks noGrp="1"/>
          </p:cNvSpPr>
          <p:nvPr>
            <p:ph type="title"/>
          </p:nvPr>
        </p:nvSpPr>
        <p:spPr>
          <a:xfrm>
            <a:off x="0" y="1851818"/>
            <a:ext cx="12192000" cy="3371346"/>
          </a:xfrm>
        </p:spPr>
        <p:txBody>
          <a:bodyPr>
            <a:noAutofit/>
          </a:bodyPr>
          <a:lstStyle/>
          <a:p>
            <a:pPr algn="ctr"/>
            <a:r>
              <a:rPr lang="en-US" sz="18200" b="1" dirty="0" smtClean="0">
                <a:solidFill>
                  <a:srgbClr val="52A5E5"/>
                </a:solidFill>
                <a:effectLst>
                  <a:outerShdw blurRad="38100" dist="38100" dir="2700000" algn="tl">
                    <a:srgbClr val="000000">
                      <a:alpha val="43137"/>
                    </a:srgbClr>
                  </a:outerShdw>
                </a:effectLst>
                <a:latin typeface="Centaur" panose="02030504050205020304" pitchFamily="18" charset="0"/>
              </a:rPr>
              <a:t>Machine </a:t>
            </a:r>
            <a:r>
              <a:rPr lang="en-US" sz="16600" b="1" dirty="0" smtClean="0">
                <a:solidFill>
                  <a:srgbClr val="52A5E5"/>
                </a:solidFill>
                <a:effectLst>
                  <a:outerShdw blurRad="38100" dist="38100" dir="2700000" algn="tl">
                    <a:srgbClr val="000000">
                      <a:alpha val="43137"/>
                    </a:srgbClr>
                  </a:outerShdw>
                </a:effectLst>
                <a:latin typeface="Centaur" panose="02030504050205020304" pitchFamily="18" charset="0"/>
              </a:rPr>
              <a:t/>
            </a:r>
            <a:br>
              <a:rPr lang="en-US" sz="16600" b="1" dirty="0" smtClean="0">
                <a:solidFill>
                  <a:srgbClr val="52A5E5"/>
                </a:solidFill>
                <a:effectLst>
                  <a:outerShdw blurRad="38100" dist="38100" dir="2700000" algn="tl">
                    <a:srgbClr val="000000">
                      <a:alpha val="43137"/>
                    </a:srgbClr>
                  </a:outerShdw>
                </a:effectLst>
                <a:latin typeface="Centaur" panose="02030504050205020304" pitchFamily="18" charset="0"/>
              </a:rPr>
            </a:br>
            <a:r>
              <a:rPr lang="en-US" sz="16600" b="1" dirty="0" smtClean="0">
                <a:solidFill>
                  <a:srgbClr val="52A5E5"/>
                </a:solidFill>
                <a:effectLst>
                  <a:outerShdw blurRad="38100" dist="38100" dir="2700000" algn="tl">
                    <a:srgbClr val="000000">
                      <a:alpha val="43137"/>
                    </a:srgbClr>
                  </a:outerShdw>
                </a:effectLst>
                <a:latin typeface="Centaur" panose="02030504050205020304" pitchFamily="18" charset="0"/>
              </a:rPr>
              <a:t>Learning</a:t>
            </a:r>
            <a:endParaRPr lang="ru-RU" sz="16600" b="1" dirty="0">
              <a:solidFill>
                <a:srgbClr val="52A5E5"/>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96244725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rmAutofit/>
          </a:bodyPr>
          <a:lstStyle/>
          <a:p>
            <a:pPr algn="ctr"/>
            <a:r>
              <a:rPr lang="en-US" sz="7200" b="1" dirty="0" smtClean="0">
                <a:solidFill>
                  <a:srgbClr val="268FDE"/>
                </a:solidFill>
                <a:latin typeface="Centaur" panose="02030504050205020304" pitchFamily="18" charset="0"/>
              </a:rPr>
              <a:t>What to remember</a:t>
            </a:r>
            <a:r>
              <a:rPr lang="en-US" sz="7200" b="1" dirty="0">
                <a:solidFill>
                  <a:srgbClr val="268FDE"/>
                </a:solidFill>
                <a:latin typeface="Centaur" panose="02030504050205020304" pitchFamily="18" charset="0"/>
              </a:rPr>
              <a:t>?</a:t>
            </a:r>
            <a:endParaRPr lang="ru-RU" sz="7200" b="1" dirty="0">
              <a:solidFill>
                <a:srgbClr val="268FDE"/>
              </a:solidFill>
            </a:endParaRPr>
          </a:p>
        </p:txBody>
      </p:sp>
      <p:sp>
        <p:nvSpPr>
          <p:cNvPr id="2" name="TextBox 1"/>
          <p:cNvSpPr txBox="1"/>
          <p:nvPr/>
        </p:nvSpPr>
        <p:spPr>
          <a:xfrm>
            <a:off x="1555845" y="2460435"/>
            <a:ext cx="9116704" cy="3370153"/>
          </a:xfrm>
          <a:prstGeom prst="rect">
            <a:avLst/>
          </a:prstGeom>
          <a:noFill/>
        </p:spPr>
        <p:txBody>
          <a:bodyPr wrap="square" rtlCol="0">
            <a:spAutoFit/>
          </a:bodyPr>
          <a:lstStyle/>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Classification algorithm</a:t>
            </a:r>
          </a:p>
          <a:p>
            <a:pPr marL="342900" indent="-342900">
              <a:buFont typeface="Arial" panose="020B0604020202020204" pitchFamily="34" charset="0"/>
              <a:buChar char="•"/>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Output is the binary value, either 1 or 0</a:t>
            </a:r>
          </a:p>
          <a:p>
            <a:pPr marL="342900" indent="-342900">
              <a:buFont typeface="Arial" panose="020B0604020202020204" pitchFamily="34" charset="0"/>
              <a:buChar char="•"/>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Relatively small number of predictors</a:t>
            </a:r>
          </a:p>
          <a:p>
            <a:pPr marL="342900" indent="-342900">
              <a:buFont typeface="Arial" panose="020B0604020202020204" pitchFamily="34" charset="0"/>
              <a:buChar char="•"/>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Uses logistics function for hypothesis </a:t>
            </a:r>
          </a:p>
          <a:p>
            <a:pPr marL="342900" indent="-342900">
              <a:buFont typeface="Arial" panose="020B0604020202020204" pitchFamily="34" charset="0"/>
              <a:buChar char="•"/>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Has the cost function that is convex</a:t>
            </a:r>
          </a:p>
          <a:p>
            <a:pPr marL="342900" indent="-342900">
              <a:buFont typeface="Arial" panose="020B0604020202020204" pitchFamily="34" charset="0"/>
              <a:buChar char="•"/>
            </a:pPr>
            <a:endParaRPr lang="en-US" sz="9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Uses gradient descent for correcting the mistake</a:t>
            </a:r>
            <a:endPar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endParaRPr>
          </a:p>
        </p:txBody>
      </p:sp>
      <p:sp>
        <p:nvSpPr>
          <p:cNvPr id="5" name="Title 1"/>
          <p:cNvSpPr txBox="1">
            <a:spLocks/>
          </p:cNvSpPr>
          <p:nvPr/>
        </p:nvSpPr>
        <p:spPr>
          <a:xfrm>
            <a:off x="1555844" y="1710340"/>
            <a:ext cx="3362325" cy="66278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rgbClr val="268FDE"/>
                </a:solidFill>
                <a:effectLst>
                  <a:outerShdw blurRad="38100" dist="38100" dir="2700000" algn="tl">
                    <a:srgbClr val="000000">
                      <a:alpha val="43137"/>
                    </a:srgbClr>
                  </a:outerShdw>
                </a:effectLst>
                <a:latin typeface="Centaur" panose="02030504050205020304" pitchFamily="18" charset="0"/>
              </a:rPr>
              <a:t>Logistic Regression</a:t>
            </a:r>
            <a:endParaRPr lang="ru-RU" sz="80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65019488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933734" y="2439585"/>
            <a:ext cx="10885227" cy="1325563"/>
          </a:xfrm>
        </p:spPr>
        <p:txBody>
          <a:bodyPr>
            <a:noAutofit/>
          </a:bodyPr>
          <a:lstStyle/>
          <a:p>
            <a:pPr algn="ctr"/>
            <a:r>
              <a:rPr lang="en-US" sz="9600" b="1" dirty="0" smtClean="0">
                <a:solidFill>
                  <a:srgbClr val="268FDE"/>
                </a:solidFill>
                <a:latin typeface="Centaur" panose="02030504050205020304" pitchFamily="18" charset="0"/>
              </a:rPr>
              <a:t>At this point…</a:t>
            </a:r>
            <a:endParaRPr lang="ru-RU" sz="9600" b="1" dirty="0">
              <a:solidFill>
                <a:srgbClr val="268FDE"/>
              </a:solidFill>
            </a:endParaRPr>
          </a:p>
        </p:txBody>
      </p:sp>
    </p:spTree>
    <p:extLst>
      <p:ext uri="{BB962C8B-B14F-4D97-AF65-F5344CB8AC3E}">
        <p14:creationId xmlns:p14="http://schemas.microsoft.com/office/powerpoint/2010/main" val="214136349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txBox="1">
            <a:spLocks/>
          </p:cNvSpPr>
          <p:nvPr/>
        </p:nvSpPr>
        <p:spPr>
          <a:xfrm>
            <a:off x="0" y="286698"/>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smtClean="0">
                <a:solidFill>
                  <a:srgbClr val="268FDE"/>
                </a:solidFill>
                <a:latin typeface="Centaur" panose="02030504050205020304" pitchFamily="18" charset="0"/>
              </a:rPr>
              <a:t>Machine Learning</a:t>
            </a:r>
            <a:endParaRPr lang="ru-RU" sz="7200" b="1" dirty="0">
              <a:solidFill>
                <a:srgbClr val="268FDE"/>
              </a:solidFill>
            </a:endParaRPr>
          </a:p>
        </p:txBody>
      </p:sp>
      <p:pic>
        <p:nvPicPr>
          <p:cNvPr id="2" name="Picture 1"/>
          <p:cNvPicPr>
            <a:picLocks noChangeAspect="1"/>
          </p:cNvPicPr>
          <p:nvPr/>
        </p:nvPicPr>
        <p:blipFill>
          <a:blip r:embed="rId2"/>
          <a:stretch>
            <a:fillRect/>
          </a:stretch>
        </p:blipFill>
        <p:spPr>
          <a:xfrm>
            <a:off x="1633537" y="1904648"/>
            <a:ext cx="8924925" cy="3000375"/>
          </a:xfrm>
          <a:prstGeom prst="rect">
            <a:avLst/>
          </a:prstGeom>
        </p:spPr>
      </p:pic>
      <p:sp>
        <p:nvSpPr>
          <p:cNvPr id="5" name="Rectangle 4"/>
          <p:cNvSpPr/>
          <p:nvPr/>
        </p:nvSpPr>
        <p:spPr>
          <a:xfrm>
            <a:off x="1121848" y="5105079"/>
            <a:ext cx="4582917" cy="584775"/>
          </a:xfrm>
          <a:prstGeom prst="rect">
            <a:avLst/>
          </a:prstGeom>
        </p:spPr>
        <p:txBody>
          <a:bodyPr wrap="square">
            <a:spAutoFit/>
          </a:bodyPr>
          <a:lstStyle/>
          <a:p>
            <a:r>
              <a:rPr lang="en-US" sz="3200" b="1" dirty="0" smtClean="0">
                <a:solidFill>
                  <a:srgbClr val="268FDE"/>
                </a:solidFill>
                <a:latin typeface="Centaur" panose="02030504050205020304" pitchFamily="18" charset="0"/>
              </a:rPr>
              <a:t>What society thinks I do…</a:t>
            </a:r>
            <a:endParaRPr lang="en-US" sz="3200" b="1" dirty="0">
              <a:solidFill>
                <a:srgbClr val="268FDE"/>
              </a:solidFill>
              <a:latin typeface="Centaur" panose="02030504050205020304" pitchFamily="18" charset="0"/>
            </a:endParaRPr>
          </a:p>
        </p:txBody>
      </p:sp>
      <p:sp>
        <p:nvSpPr>
          <p:cNvPr id="6" name="Rectangle 5"/>
          <p:cNvSpPr/>
          <p:nvPr/>
        </p:nvSpPr>
        <p:spPr>
          <a:xfrm>
            <a:off x="5975545" y="5105079"/>
            <a:ext cx="4582917" cy="1077218"/>
          </a:xfrm>
          <a:prstGeom prst="rect">
            <a:avLst/>
          </a:prstGeom>
        </p:spPr>
        <p:txBody>
          <a:bodyPr wrap="square">
            <a:spAutoFit/>
          </a:bodyPr>
          <a:lstStyle/>
          <a:p>
            <a:r>
              <a:rPr lang="en-US" sz="3200" b="1" dirty="0" smtClean="0">
                <a:solidFill>
                  <a:srgbClr val="268FDE"/>
                </a:solidFill>
                <a:latin typeface="Centaur" panose="02030504050205020304" pitchFamily="18" charset="0"/>
              </a:rPr>
              <a:t>What other programmers think I do…</a:t>
            </a:r>
            <a:endParaRPr lang="en-US" sz="3200" b="1" dirty="0">
              <a:solidFill>
                <a:srgbClr val="268FDE"/>
              </a:solidFill>
              <a:latin typeface="Centaur" panose="02030504050205020304" pitchFamily="18" charset="0"/>
            </a:endParaRPr>
          </a:p>
        </p:txBody>
      </p:sp>
    </p:spTree>
    <p:extLst>
      <p:ext uri="{BB962C8B-B14F-4D97-AF65-F5344CB8AC3E}">
        <p14:creationId xmlns:p14="http://schemas.microsoft.com/office/powerpoint/2010/main" val="94237952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066040" y="2910528"/>
            <a:ext cx="8429545" cy="2302917"/>
          </a:xfrm>
          <a:prstGeom prst="rect">
            <a:avLst/>
          </a:prstGeom>
        </p:spPr>
      </p:pic>
      <p:sp>
        <p:nvSpPr>
          <p:cNvPr id="7" name="Title 1"/>
          <p:cNvSpPr txBox="1">
            <a:spLocks/>
          </p:cNvSpPr>
          <p:nvPr/>
        </p:nvSpPr>
        <p:spPr>
          <a:xfrm>
            <a:off x="0" y="887200"/>
            <a:ext cx="121920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smtClean="0">
                <a:solidFill>
                  <a:srgbClr val="268FDE"/>
                </a:solidFill>
                <a:latin typeface="Centaur" panose="02030504050205020304" pitchFamily="18" charset="0"/>
              </a:rPr>
              <a:t>What I really do is…</a:t>
            </a:r>
            <a:endParaRPr lang="ru-RU" sz="7200" b="1" dirty="0">
              <a:solidFill>
                <a:srgbClr val="268FDE"/>
              </a:solidFill>
            </a:endParaRPr>
          </a:p>
        </p:txBody>
      </p:sp>
    </p:spTree>
    <p:extLst>
      <p:ext uri="{BB962C8B-B14F-4D97-AF65-F5344CB8AC3E}">
        <p14:creationId xmlns:p14="http://schemas.microsoft.com/office/powerpoint/2010/main" val="189491245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433768"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itle 1"/>
          <p:cNvSpPr>
            <a:spLocks noGrp="1"/>
          </p:cNvSpPr>
          <p:nvPr>
            <p:ph type="title"/>
          </p:nvPr>
        </p:nvSpPr>
        <p:spPr>
          <a:xfrm>
            <a:off x="0" y="2679700"/>
            <a:ext cx="12433768" cy="1325563"/>
          </a:xfrm>
        </p:spPr>
        <p:txBody>
          <a:bodyPr>
            <a:noAutofit/>
          </a:bodyPr>
          <a:lstStyle/>
          <a:p>
            <a:pPr algn="ctr"/>
            <a:r>
              <a:rPr lang="en-US" sz="13800" b="1" dirty="0" smtClean="0">
                <a:solidFill>
                  <a:schemeClr val="accent6">
                    <a:lumMod val="40000"/>
                    <a:lumOff val="60000"/>
                  </a:schemeClr>
                </a:solidFill>
                <a:effectLst>
                  <a:outerShdw blurRad="38100" dist="38100" dir="2700000" algn="tl">
                    <a:srgbClr val="000000">
                      <a:alpha val="43137"/>
                    </a:srgbClr>
                  </a:outerShdw>
                </a:effectLst>
                <a:latin typeface="Centaur" panose="02030504050205020304" pitchFamily="18" charset="0"/>
              </a:rPr>
              <a:t>Neural Networks</a:t>
            </a:r>
            <a:endParaRPr lang="ru-RU" sz="13800" b="1" dirty="0">
              <a:solidFill>
                <a:schemeClr val="accent6">
                  <a:lumMod val="40000"/>
                  <a:lumOff val="60000"/>
                </a:schemeClr>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33277562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5"/>
            <a:ext cx="10885227" cy="1325563"/>
          </a:xfrm>
        </p:spPr>
        <p:txBody>
          <a:bodyPr>
            <a:normAutofit/>
          </a:bodyPr>
          <a:lstStyle/>
          <a:p>
            <a:pPr algn="ctr"/>
            <a:r>
              <a:rPr lang="en-US" sz="7200" b="1" dirty="0" smtClean="0">
                <a:solidFill>
                  <a:srgbClr val="268FDE"/>
                </a:solidFill>
                <a:latin typeface="Centaur" panose="02030504050205020304" pitchFamily="18" charset="0"/>
              </a:rPr>
              <a:t>Neuron</a:t>
            </a:r>
            <a:endParaRPr lang="ru-RU" sz="7200" b="1" dirty="0">
              <a:solidFill>
                <a:srgbClr val="268FDE"/>
              </a:solidFill>
            </a:endParaRPr>
          </a:p>
        </p:txBody>
      </p:sp>
      <p:pic>
        <p:nvPicPr>
          <p:cNvPr id="3" name="Picture 2"/>
          <p:cNvPicPr>
            <a:picLocks noChangeAspect="1"/>
          </p:cNvPicPr>
          <p:nvPr/>
        </p:nvPicPr>
        <p:blipFill>
          <a:blip r:embed="rId2"/>
          <a:stretch>
            <a:fillRect/>
          </a:stretch>
        </p:blipFill>
        <p:spPr>
          <a:xfrm>
            <a:off x="1852612" y="1585912"/>
            <a:ext cx="8410575" cy="4905375"/>
          </a:xfrm>
          <a:prstGeom prst="rect">
            <a:avLst/>
          </a:prstGeom>
        </p:spPr>
      </p:pic>
    </p:spTree>
    <p:extLst>
      <p:ext uri="{BB962C8B-B14F-4D97-AF65-F5344CB8AC3E}">
        <p14:creationId xmlns:p14="http://schemas.microsoft.com/office/powerpoint/2010/main" val="27715034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38200" y="365125"/>
            <a:ext cx="10885227" cy="1325563"/>
          </a:xfrm>
        </p:spPr>
        <p:txBody>
          <a:bodyPr>
            <a:normAutofit/>
          </a:bodyPr>
          <a:lstStyle/>
          <a:p>
            <a:pPr algn="ctr"/>
            <a:r>
              <a:rPr lang="en-US" sz="8000" b="1" dirty="0" smtClean="0">
                <a:solidFill>
                  <a:srgbClr val="268FDE"/>
                </a:solidFill>
                <a:latin typeface="Centaur" panose="02030504050205020304" pitchFamily="18" charset="0"/>
              </a:rPr>
              <a:t>Neural Networks</a:t>
            </a:r>
            <a:endParaRPr lang="ru-RU" sz="8000" b="1" dirty="0">
              <a:solidFill>
                <a:srgbClr val="268FDE"/>
              </a:solidFill>
            </a:endParaRPr>
          </a:p>
        </p:txBody>
      </p:sp>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1863" y="1562099"/>
            <a:ext cx="5272087" cy="47831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724583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36258"/>
            <a:ext cx="10885227" cy="1325563"/>
          </a:xfrm>
        </p:spPr>
        <p:txBody>
          <a:bodyPr>
            <a:normAutofit/>
          </a:bodyPr>
          <a:lstStyle/>
          <a:p>
            <a:pPr algn="ctr"/>
            <a:r>
              <a:rPr lang="en-US" sz="8000" b="1" dirty="0" smtClean="0">
                <a:solidFill>
                  <a:srgbClr val="268FDE"/>
                </a:solidFill>
                <a:latin typeface="Centaur" panose="02030504050205020304" pitchFamily="18" charset="0"/>
              </a:rPr>
              <a:t>Layer transitions!</a:t>
            </a:r>
            <a:endParaRPr lang="ru-RU" sz="8000" b="1" dirty="0">
              <a:solidFill>
                <a:srgbClr val="268FDE"/>
              </a:solidFill>
            </a:endParaRPr>
          </a:p>
        </p:txBody>
      </p:sp>
      <p:pic>
        <p:nvPicPr>
          <p:cNvPr id="2" name="Picture 1"/>
          <p:cNvPicPr>
            <a:picLocks noChangeAspect="1"/>
          </p:cNvPicPr>
          <p:nvPr/>
        </p:nvPicPr>
        <p:blipFill>
          <a:blip r:embed="rId2"/>
          <a:stretch>
            <a:fillRect/>
          </a:stretch>
        </p:blipFill>
        <p:spPr>
          <a:xfrm>
            <a:off x="1371599" y="2363787"/>
            <a:ext cx="7754791" cy="4011613"/>
          </a:xfrm>
          <a:prstGeom prst="rect">
            <a:avLst/>
          </a:prstGeom>
        </p:spPr>
      </p:pic>
      <p:sp>
        <p:nvSpPr>
          <p:cNvPr id="5" name="TextBox 4"/>
          <p:cNvSpPr txBox="1"/>
          <p:nvPr/>
        </p:nvSpPr>
        <p:spPr>
          <a:xfrm>
            <a:off x="1189725" y="1586615"/>
            <a:ext cx="981975"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Input</a:t>
            </a:r>
            <a:endParaRPr lang="en-US" sz="2800" b="1" dirty="0">
              <a:solidFill>
                <a:srgbClr val="268FDE"/>
              </a:solidFill>
              <a:latin typeface="Centaur" panose="02030504050205020304" pitchFamily="18" charset="0"/>
            </a:endParaRPr>
          </a:p>
        </p:txBody>
      </p:sp>
      <p:sp>
        <p:nvSpPr>
          <p:cNvPr id="6" name="TextBox 5"/>
          <p:cNvSpPr txBox="1"/>
          <p:nvPr/>
        </p:nvSpPr>
        <p:spPr>
          <a:xfrm>
            <a:off x="2281925" y="1586615"/>
            <a:ext cx="1375675"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Weights</a:t>
            </a:r>
            <a:endParaRPr lang="en-US" sz="2800" b="1" dirty="0">
              <a:solidFill>
                <a:srgbClr val="268FDE"/>
              </a:solidFill>
              <a:latin typeface="Centaur" panose="02030504050205020304" pitchFamily="18" charset="0"/>
            </a:endParaRPr>
          </a:p>
        </p:txBody>
      </p:sp>
      <p:sp>
        <p:nvSpPr>
          <p:cNvPr id="7" name="TextBox 6"/>
          <p:cNvSpPr txBox="1"/>
          <p:nvPr/>
        </p:nvSpPr>
        <p:spPr>
          <a:xfrm>
            <a:off x="6536425" y="1586615"/>
            <a:ext cx="2874275"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Activation function</a:t>
            </a:r>
            <a:endParaRPr lang="en-US" sz="2800" b="1" dirty="0">
              <a:solidFill>
                <a:srgbClr val="268FDE"/>
              </a:solidFill>
              <a:latin typeface="Centaur" panose="02030504050205020304" pitchFamily="18" charset="0"/>
            </a:endParaRPr>
          </a:p>
        </p:txBody>
      </p:sp>
      <p:sp>
        <p:nvSpPr>
          <p:cNvPr id="9" name="TextBox 8"/>
          <p:cNvSpPr txBox="1"/>
          <p:nvPr/>
        </p:nvSpPr>
        <p:spPr>
          <a:xfrm>
            <a:off x="8975317" y="2578100"/>
            <a:ext cx="2735410" cy="1138773"/>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Activation unit</a:t>
            </a:r>
          </a:p>
          <a:p>
            <a:r>
              <a:rPr lang="en-US" sz="2000" b="1" dirty="0" smtClean="0">
                <a:solidFill>
                  <a:srgbClr val="268FDE"/>
                </a:solidFill>
                <a:latin typeface="Centaur" panose="02030504050205020304" pitchFamily="18" charset="0"/>
              </a:rPr>
              <a:t>(value </a:t>
            </a:r>
            <a:r>
              <a:rPr lang="en-US" sz="2000" b="1" dirty="0">
                <a:solidFill>
                  <a:srgbClr val="268FDE"/>
                </a:solidFill>
                <a:latin typeface="Centaur" panose="02030504050205020304" pitchFamily="18" charset="0"/>
              </a:rPr>
              <a:t>which </a:t>
            </a:r>
            <a:r>
              <a:rPr lang="en-US" sz="2000" b="1" dirty="0" smtClean="0">
                <a:solidFill>
                  <a:srgbClr val="268FDE"/>
                </a:solidFill>
                <a:latin typeface="Centaur" panose="02030504050205020304" pitchFamily="18" charset="0"/>
              </a:rPr>
              <a:t>is computed </a:t>
            </a:r>
            <a:r>
              <a:rPr lang="en-US" sz="2000" b="1" dirty="0">
                <a:solidFill>
                  <a:srgbClr val="268FDE"/>
                </a:solidFill>
                <a:latin typeface="Centaur" panose="02030504050205020304" pitchFamily="18" charset="0"/>
              </a:rPr>
              <a:t>and </a:t>
            </a:r>
            <a:r>
              <a:rPr lang="en-US" sz="2000" b="1" dirty="0" smtClean="0">
                <a:solidFill>
                  <a:srgbClr val="268FDE"/>
                </a:solidFill>
                <a:latin typeface="Centaur" panose="02030504050205020304" pitchFamily="18" charset="0"/>
              </a:rPr>
              <a:t>outputted </a:t>
            </a:r>
            <a:r>
              <a:rPr lang="en-US" sz="2000" b="1" dirty="0">
                <a:solidFill>
                  <a:srgbClr val="268FDE"/>
                </a:solidFill>
                <a:latin typeface="Centaur" panose="02030504050205020304" pitchFamily="18" charset="0"/>
              </a:rPr>
              <a:t>by </a:t>
            </a:r>
            <a:r>
              <a:rPr lang="en-US" sz="2000" b="1" dirty="0" smtClean="0">
                <a:solidFill>
                  <a:srgbClr val="268FDE"/>
                </a:solidFill>
                <a:latin typeface="Centaur" panose="02030504050205020304" pitchFamily="18" charset="0"/>
              </a:rPr>
              <a:t>the node)</a:t>
            </a:r>
            <a:endParaRPr lang="en-US" sz="2000" b="1" dirty="0">
              <a:solidFill>
                <a:srgbClr val="268FDE"/>
              </a:solidFill>
              <a:latin typeface="Centaur" panose="02030504050205020304" pitchFamily="18" charset="0"/>
            </a:endParaRPr>
          </a:p>
        </p:txBody>
      </p:sp>
      <p:cxnSp>
        <p:nvCxnSpPr>
          <p:cNvPr id="10" name="Straight Arrow Connector 9"/>
          <p:cNvCxnSpPr/>
          <p:nvPr/>
        </p:nvCxnSpPr>
        <p:spPr>
          <a:xfrm flipH="1">
            <a:off x="1587500" y="2109835"/>
            <a:ext cx="73381" cy="46826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2794000" y="2047922"/>
            <a:ext cx="73381" cy="46826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7835899" y="2134629"/>
            <a:ext cx="137663" cy="1433651"/>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4" name="Oval 3"/>
          <p:cNvSpPr/>
          <p:nvPr/>
        </p:nvSpPr>
        <p:spPr>
          <a:xfrm>
            <a:off x="9126390" y="3910983"/>
            <a:ext cx="779610" cy="779610"/>
          </a:xfrm>
          <a:prstGeom prst="ellipse">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ru-RU"/>
          </a:p>
        </p:txBody>
      </p:sp>
      <p:pic>
        <p:nvPicPr>
          <p:cNvPr id="13" name="Picture 12"/>
          <p:cNvPicPr>
            <a:picLocks noChangeAspect="1"/>
          </p:cNvPicPr>
          <p:nvPr/>
        </p:nvPicPr>
        <p:blipFill>
          <a:blip r:embed="rId3"/>
          <a:stretch>
            <a:fillRect/>
          </a:stretch>
        </p:blipFill>
        <p:spPr>
          <a:xfrm>
            <a:off x="3835101" y="3363492"/>
            <a:ext cx="3143250" cy="409575"/>
          </a:xfrm>
          <a:prstGeom prst="rect">
            <a:avLst/>
          </a:prstGeom>
        </p:spPr>
      </p:pic>
    </p:spTree>
    <p:extLst>
      <p:ext uri="{BB962C8B-B14F-4D97-AF65-F5344CB8AC3E}">
        <p14:creationId xmlns:p14="http://schemas.microsoft.com/office/powerpoint/2010/main" val="344015984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36258"/>
            <a:ext cx="10885227" cy="1325563"/>
          </a:xfrm>
        </p:spPr>
        <p:txBody>
          <a:bodyPr>
            <a:normAutofit/>
          </a:bodyPr>
          <a:lstStyle/>
          <a:p>
            <a:pPr algn="ctr"/>
            <a:r>
              <a:rPr lang="en-US" sz="8000" b="1" dirty="0" smtClean="0">
                <a:solidFill>
                  <a:srgbClr val="268FDE"/>
                </a:solidFill>
                <a:latin typeface="Centaur" panose="02030504050205020304" pitchFamily="18" charset="0"/>
              </a:rPr>
              <a:t>Activation function?</a:t>
            </a:r>
            <a:endParaRPr lang="ru-RU" sz="8000" b="1" dirty="0">
              <a:solidFill>
                <a:srgbClr val="268FDE"/>
              </a:solidFill>
            </a:endParaRPr>
          </a:p>
        </p:txBody>
      </p:sp>
      <p:pic>
        <p:nvPicPr>
          <p:cNvPr id="2050" name="Picture 2" descr="HardLimitFunc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8232" y="2763930"/>
            <a:ext cx="3080785" cy="242611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2268431" y="5190049"/>
            <a:ext cx="3959225" cy="954107"/>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Step activation function</a:t>
            </a:r>
          </a:p>
          <a:p>
            <a:r>
              <a:rPr lang="en-US" sz="2800" b="1" dirty="0" smtClean="0">
                <a:solidFill>
                  <a:srgbClr val="268FDE"/>
                </a:solidFill>
                <a:latin typeface="Centaur" panose="02030504050205020304" pitchFamily="18" charset="0"/>
              </a:rPr>
              <a:t>Used in binary classification</a:t>
            </a:r>
            <a:endParaRPr lang="en-US" sz="2800" b="1" dirty="0">
              <a:solidFill>
                <a:srgbClr val="268FDE"/>
              </a:solidFill>
              <a:latin typeface="Centaur" panose="02030504050205020304" pitchFamily="18" charset="0"/>
            </a:endParaRPr>
          </a:p>
        </p:txBody>
      </p:sp>
      <p:pic>
        <p:nvPicPr>
          <p:cNvPr id="4" name="Picture 3"/>
          <p:cNvPicPr>
            <a:picLocks noChangeAspect="1"/>
          </p:cNvPicPr>
          <p:nvPr/>
        </p:nvPicPr>
        <p:blipFill>
          <a:blip r:embed="rId3"/>
          <a:stretch>
            <a:fillRect/>
          </a:stretch>
        </p:blipFill>
        <p:spPr>
          <a:xfrm>
            <a:off x="2692825" y="1661788"/>
            <a:ext cx="2102696" cy="1098828"/>
          </a:xfrm>
          <a:prstGeom prst="rect">
            <a:avLst/>
          </a:prstGeom>
        </p:spPr>
      </p:pic>
      <p:pic>
        <p:nvPicPr>
          <p:cNvPr id="2052" name="Picture 4" descr="https://upload.wikimedia.org/wikipedia/commons/thumb/b/b5/SigmoidFunction.png/400px-SigmoidFunc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06296" y="2762272"/>
            <a:ext cx="3084993" cy="242943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6927767" y="5190049"/>
            <a:ext cx="3959225" cy="1384995"/>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Sigmoid activation function</a:t>
            </a:r>
          </a:p>
          <a:p>
            <a:r>
              <a:rPr lang="en-US" sz="2800" b="1" dirty="0" smtClean="0">
                <a:solidFill>
                  <a:srgbClr val="268FDE"/>
                </a:solidFill>
                <a:latin typeface="Centaur" panose="02030504050205020304" pitchFamily="18" charset="0"/>
              </a:rPr>
              <a:t>Uses logistic function to perform the activation</a:t>
            </a:r>
          </a:p>
        </p:txBody>
      </p:sp>
      <p:pic>
        <p:nvPicPr>
          <p:cNvPr id="14" name="Picture 13"/>
          <p:cNvPicPr>
            <a:picLocks noChangeAspect="1"/>
          </p:cNvPicPr>
          <p:nvPr/>
        </p:nvPicPr>
        <p:blipFill>
          <a:blip r:embed="rId5"/>
          <a:stretch>
            <a:fillRect/>
          </a:stretch>
        </p:blipFill>
        <p:spPr>
          <a:xfrm>
            <a:off x="7161134" y="1758875"/>
            <a:ext cx="2775315" cy="1001741"/>
          </a:xfrm>
          <a:prstGeom prst="rect">
            <a:avLst/>
          </a:prstGeom>
        </p:spPr>
      </p:pic>
    </p:spTree>
    <p:extLst>
      <p:ext uri="{BB962C8B-B14F-4D97-AF65-F5344CB8AC3E}">
        <p14:creationId xmlns:p14="http://schemas.microsoft.com/office/powerpoint/2010/main" val="1774080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10858"/>
            <a:ext cx="10885227" cy="1325563"/>
          </a:xfrm>
        </p:spPr>
        <p:txBody>
          <a:bodyPr>
            <a:normAutofit/>
          </a:bodyPr>
          <a:lstStyle/>
          <a:p>
            <a:pPr algn="ctr"/>
            <a:r>
              <a:rPr lang="en-US" sz="8000" b="1" dirty="0" smtClean="0">
                <a:solidFill>
                  <a:srgbClr val="268FDE"/>
                </a:solidFill>
                <a:latin typeface="Centaur" panose="02030504050205020304" pitchFamily="18" charset="0"/>
              </a:rPr>
              <a:t>Forward </a:t>
            </a:r>
            <a:r>
              <a:rPr lang="en-US" sz="8000" b="1" dirty="0">
                <a:solidFill>
                  <a:srgbClr val="268FDE"/>
                </a:solidFill>
                <a:latin typeface="Centaur" panose="02030504050205020304" pitchFamily="18" charset="0"/>
              </a:rPr>
              <a:t>propagation</a:t>
            </a:r>
            <a:endParaRPr lang="ru-RU" sz="8000" b="1" dirty="0">
              <a:solidFill>
                <a:srgbClr val="268FDE"/>
              </a:solidFill>
            </a:endParaRPr>
          </a:p>
        </p:txBody>
      </p:sp>
      <p:pic>
        <p:nvPicPr>
          <p:cNvPr id="4" name="Picture 3"/>
          <p:cNvPicPr>
            <a:picLocks noChangeAspect="1"/>
          </p:cNvPicPr>
          <p:nvPr/>
        </p:nvPicPr>
        <p:blipFill>
          <a:blip r:embed="rId2"/>
          <a:stretch>
            <a:fillRect/>
          </a:stretch>
        </p:blipFill>
        <p:spPr>
          <a:xfrm>
            <a:off x="3141972" y="2410216"/>
            <a:ext cx="5628012" cy="3226896"/>
          </a:xfrm>
          <a:prstGeom prst="rect">
            <a:avLst/>
          </a:prstGeom>
        </p:spPr>
      </p:pic>
      <p:sp>
        <p:nvSpPr>
          <p:cNvPr id="13" name="TextBox 12"/>
          <p:cNvSpPr txBox="1"/>
          <p:nvPr/>
        </p:nvSpPr>
        <p:spPr>
          <a:xfrm>
            <a:off x="3399572" y="2581928"/>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4" name="TextBox 13"/>
          <p:cNvSpPr txBox="1"/>
          <p:nvPr/>
        </p:nvSpPr>
        <p:spPr>
          <a:xfrm>
            <a:off x="3399572" y="3412142"/>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5" name="TextBox 14"/>
          <p:cNvSpPr txBox="1"/>
          <p:nvPr/>
        </p:nvSpPr>
        <p:spPr>
          <a:xfrm>
            <a:off x="3399572" y="4242356"/>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6" name="TextBox 15"/>
          <p:cNvSpPr txBox="1"/>
          <p:nvPr/>
        </p:nvSpPr>
        <p:spPr>
          <a:xfrm>
            <a:off x="3399572" y="5069632"/>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7" name="TextBox 16"/>
          <p:cNvSpPr txBox="1"/>
          <p:nvPr/>
        </p:nvSpPr>
        <p:spPr>
          <a:xfrm>
            <a:off x="5101372" y="2581928"/>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8" name="TextBox 17"/>
          <p:cNvSpPr txBox="1"/>
          <p:nvPr/>
        </p:nvSpPr>
        <p:spPr>
          <a:xfrm>
            <a:off x="5101372" y="3412142"/>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9" name="TextBox 18"/>
          <p:cNvSpPr txBox="1"/>
          <p:nvPr/>
        </p:nvSpPr>
        <p:spPr>
          <a:xfrm>
            <a:off x="5101372" y="4242356"/>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0" name="TextBox 19"/>
          <p:cNvSpPr txBox="1"/>
          <p:nvPr/>
        </p:nvSpPr>
        <p:spPr>
          <a:xfrm>
            <a:off x="5101372" y="5037884"/>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1" name="TextBox 20"/>
          <p:cNvSpPr txBox="1"/>
          <p:nvPr/>
        </p:nvSpPr>
        <p:spPr>
          <a:xfrm>
            <a:off x="6805430" y="3013728"/>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2" name="TextBox 21"/>
          <p:cNvSpPr txBox="1"/>
          <p:nvPr/>
        </p:nvSpPr>
        <p:spPr>
          <a:xfrm>
            <a:off x="6826883" y="3854714"/>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3" name="TextBox 22"/>
          <p:cNvSpPr txBox="1"/>
          <p:nvPr/>
        </p:nvSpPr>
        <p:spPr>
          <a:xfrm>
            <a:off x="6826883" y="4684928"/>
            <a:ext cx="260495" cy="522072"/>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36" name="Arc 35"/>
          <p:cNvSpPr/>
          <p:nvPr/>
        </p:nvSpPr>
        <p:spPr>
          <a:xfrm rot="17369332">
            <a:off x="3503632" y="1936666"/>
            <a:ext cx="1958409" cy="2005332"/>
          </a:xfrm>
          <a:prstGeom prst="arc">
            <a:avLst>
              <a:gd name="adj1" fmla="val 16200000"/>
              <a:gd name="adj2" fmla="val 287200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7" name="Arc 36"/>
          <p:cNvSpPr/>
          <p:nvPr/>
        </p:nvSpPr>
        <p:spPr>
          <a:xfrm rot="17369332">
            <a:off x="5251055" y="2198462"/>
            <a:ext cx="1795309" cy="1586621"/>
          </a:xfrm>
          <a:prstGeom prst="arc">
            <a:avLst>
              <a:gd name="adj1" fmla="val 16817649"/>
              <a:gd name="adj2" fmla="val 3921127"/>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sp>
        <p:nvSpPr>
          <p:cNvPr id="38" name="Arc 37"/>
          <p:cNvSpPr/>
          <p:nvPr/>
        </p:nvSpPr>
        <p:spPr>
          <a:xfrm rot="17369332">
            <a:off x="6815542" y="2671850"/>
            <a:ext cx="1659281" cy="1383942"/>
          </a:xfrm>
          <a:prstGeom prst="arc">
            <a:avLst>
              <a:gd name="adj1" fmla="val 17045889"/>
              <a:gd name="adj2" fmla="val 3668613"/>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ru-RU"/>
          </a:p>
        </p:txBody>
      </p:sp>
      <p:pic>
        <p:nvPicPr>
          <p:cNvPr id="39" name="Picture 38"/>
          <p:cNvPicPr>
            <a:picLocks noChangeAspect="1"/>
          </p:cNvPicPr>
          <p:nvPr/>
        </p:nvPicPr>
        <p:blipFill>
          <a:blip r:embed="rId3"/>
          <a:stretch>
            <a:fillRect/>
          </a:stretch>
        </p:blipFill>
        <p:spPr>
          <a:xfrm>
            <a:off x="3660067" y="1383130"/>
            <a:ext cx="1457806" cy="526191"/>
          </a:xfrm>
          <a:prstGeom prst="rect">
            <a:avLst/>
          </a:prstGeom>
        </p:spPr>
      </p:pic>
      <p:pic>
        <p:nvPicPr>
          <p:cNvPr id="40" name="Picture 39"/>
          <p:cNvPicPr>
            <a:picLocks noChangeAspect="1"/>
          </p:cNvPicPr>
          <p:nvPr/>
        </p:nvPicPr>
        <p:blipFill>
          <a:blip r:embed="rId3"/>
          <a:stretch>
            <a:fillRect/>
          </a:stretch>
        </p:blipFill>
        <p:spPr>
          <a:xfrm>
            <a:off x="5465999" y="1555711"/>
            <a:ext cx="1469678" cy="530476"/>
          </a:xfrm>
          <a:prstGeom prst="rect">
            <a:avLst/>
          </a:prstGeom>
        </p:spPr>
      </p:pic>
      <p:pic>
        <p:nvPicPr>
          <p:cNvPr id="41" name="Picture 40"/>
          <p:cNvPicPr>
            <a:picLocks noChangeAspect="1"/>
          </p:cNvPicPr>
          <p:nvPr/>
        </p:nvPicPr>
        <p:blipFill>
          <a:blip r:embed="rId3"/>
          <a:stretch>
            <a:fillRect/>
          </a:stretch>
        </p:blipFill>
        <p:spPr>
          <a:xfrm>
            <a:off x="7041562" y="1993095"/>
            <a:ext cx="1532734" cy="553235"/>
          </a:xfrm>
          <a:prstGeom prst="rect">
            <a:avLst/>
          </a:prstGeom>
        </p:spPr>
      </p:pic>
      <p:sp>
        <p:nvSpPr>
          <p:cNvPr id="42" name="TextBox 41"/>
          <p:cNvSpPr txBox="1"/>
          <p:nvPr/>
        </p:nvSpPr>
        <p:spPr>
          <a:xfrm>
            <a:off x="4091144" y="1994272"/>
            <a:ext cx="728769" cy="307777"/>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latin typeface="Centaur" panose="02030504050205020304" pitchFamily="18" charset="0"/>
              </a:rPr>
              <a:t>X = X</a:t>
            </a:r>
            <a:endParaRPr lang="en-US" sz="1400" b="1" dirty="0">
              <a:effectLst>
                <a:outerShdw blurRad="38100" dist="38100" dir="2700000" algn="tl">
                  <a:srgbClr val="000000">
                    <a:alpha val="43137"/>
                  </a:srgbClr>
                </a:outerShdw>
              </a:effectLst>
              <a:latin typeface="Centaur" panose="02030504050205020304" pitchFamily="18" charset="0"/>
            </a:endParaRPr>
          </a:p>
        </p:txBody>
      </p:sp>
      <p:sp>
        <p:nvSpPr>
          <p:cNvPr id="44" name="TextBox 43"/>
          <p:cNvSpPr txBox="1"/>
          <p:nvPr/>
        </p:nvSpPr>
        <p:spPr>
          <a:xfrm>
            <a:off x="5846571" y="2054518"/>
            <a:ext cx="728769" cy="461665"/>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latin typeface="Centaur" panose="02030504050205020304" pitchFamily="18" charset="0"/>
              </a:rPr>
              <a:t>X = </a:t>
            </a:r>
            <a:r>
              <a:rPr lang="en-US" sz="2400" b="1" dirty="0" smtClean="0">
                <a:effectLst>
                  <a:outerShdw blurRad="38100" dist="38100" dir="2700000" algn="tl">
                    <a:srgbClr val="000000">
                      <a:alpha val="43137"/>
                    </a:srgbClr>
                  </a:outerShdw>
                </a:effectLst>
                <a:latin typeface="Centaur" panose="02030504050205020304" pitchFamily="18" charset="0"/>
              </a:rPr>
              <a:t>a</a:t>
            </a:r>
            <a:r>
              <a:rPr lang="en-US" sz="1400" b="1" dirty="0" smtClean="0">
                <a:effectLst>
                  <a:outerShdw blurRad="38100" dist="38100" dir="2700000" algn="tl">
                    <a:srgbClr val="000000">
                      <a:alpha val="43137"/>
                    </a:srgbClr>
                  </a:outerShdw>
                </a:effectLst>
              </a:rPr>
              <a:t>1</a:t>
            </a:r>
            <a:endParaRPr lang="en-US" sz="1400" b="1" dirty="0">
              <a:effectLst>
                <a:outerShdw blurRad="38100" dist="38100" dir="2700000" algn="tl">
                  <a:srgbClr val="000000">
                    <a:alpha val="43137"/>
                  </a:srgbClr>
                </a:outerShdw>
              </a:effectLst>
              <a:latin typeface="Centaur" panose="02030504050205020304" pitchFamily="18" charset="0"/>
            </a:endParaRPr>
          </a:p>
        </p:txBody>
      </p:sp>
      <p:sp>
        <p:nvSpPr>
          <p:cNvPr id="45" name="TextBox 44"/>
          <p:cNvSpPr txBox="1"/>
          <p:nvPr/>
        </p:nvSpPr>
        <p:spPr>
          <a:xfrm>
            <a:off x="7372635" y="2516183"/>
            <a:ext cx="728769" cy="461665"/>
          </a:xfrm>
          <a:prstGeom prst="rect">
            <a:avLst/>
          </a:prstGeom>
          <a:noFill/>
        </p:spPr>
        <p:txBody>
          <a:bodyPr wrap="square" rtlCol="0">
            <a:spAutoFit/>
          </a:bodyPr>
          <a:lstStyle/>
          <a:p>
            <a:r>
              <a:rPr lang="en-US" sz="1400" b="1" dirty="0" smtClean="0">
                <a:effectLst>
                  <a:outerShdw blurRad="38100" dist="38100" dir="2700000" algn="tl">
                    <a:srgbClr val="000000">
                      <a:alpha val="43137"/>
                    </a:srgbClr>
                  </a:outerShdw>
                </a:effectLst>
                <a:latin typeface="Centaur" panose="02030504050205020304" pitchFamily="18" charset="0"/>
              </a:rPr>
              <a:t>X = </a:t>
            </a:r>
            <a:r>
              <a:rPr lang="en-US" sz="2400" b="1" dirty="0" smtClean="0">
                <a:effectLst>
                  <a:outerShdw blurRad="38100" dist="38100" dir="2700000" algn="tl">
                    <a:srgbClr val="000000">
                      <a:alpha val="43137"/>
                    </a:srgbClr>
                  </a:outerShdw>
                </a:effectLst>
                <a:latin typeface="Centaur" panose="02030504050205020304" pitchFamily="18" charset="0"/>
              </a:rPr>
              <a:t>a</a:t>
            </a:r>
            <a:r>
              <a:rPr lang="en-US" sz="1400" b="1" dirty="0">
                <a:effectLst>
                  <a:outerShdw blurRad="38100" dist="38100" dir="2700000" algn="tl">
                    <a:srgbClr val="000000">
                      <a:alpha val="43137"/>
                    </a:srgbClr>
                  </a:outerShdw>
                </a:effectLst>
              </a:rPr>
              <a:t>2</a:t>
            </a:r>
            <a:endParaRPr lang="en-US" sz="1400" b="1" dirty="0">
              <a:effectLst>
                <a:outerShdw blurRad="38100" dist="38100" dir="2700000" algn="tl">
                  <a:srgbClr val="000000">
                    <a:alpha val="43137"/>
                  </a:srgbClr>
                </a:outerShdw>
              </a:effectLst>
              <a:latin typeface="Centaur" panose="02030504050205020304" pitchFamily="18" charset="0"/>
            </a:endParaRPr>
          </a:p>
        </p:txBody>
      </p:sp>
      <p:sp>
        <p:nvSpPr>
          <p:cNvPr id="46" name="TextBox 45"/>
          <p:cNvSpPr txBox="1"/>
          <p:nvPr/>
        </p:nvSpPr>
        <p:spPr>
          <a:xfrm>
            <a:off x="9412983" y="3577596"/>
            <a:ext cx="2735410" cy="954107"/>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Hypothetic </a:t>
            </a:r>
          </a:p>
          <a:p>
            <a:r>
              <a:rPr lang="en-US" sz="2800" b="1" dirty="0" smtClean="0">
                <a:solidFill>
                  <a:srgbClr val="268FDE"/>
                </a:solidFill>
                <a:latin typeface="Centaur" panose="02030504050205020304" pitchFamily="18" charset="0"/>
              </a:rPr>
              <a:t>Outputs!</a:t>
            </a:r>
            <a:endParaRPr lang="en-US" sz="2000" b="1" dirty="0">
              <a:solidFill>
                <a:srgbClr val="268FDE"/>
              </a:solidFill>
              <a:latin typeface="Centaur" panose="02030504050205020304" pitchFamily="18" charset="0"/>
            </a:endParaRPr>
          </a:p>
        </p:txBody>
      </p:sp>
      <p:cxnSp>
        <p:nvCxnSpPr>
          <p:cNvPr id="47" name="Straight Arrow Connector 46"/>
          <p:cNvCxnSpPr/>
          <p:nvPr/>
        </p:nvCxnSpPr>
        <p:spPr>
          <a:xfrm flipH="1" flipV="1">
            <a:off x="8713637" y="3673178"/>
            <a:ext cx="699347" cy="32072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H="1">
            <a:off x="8772796" y="4053262"/>
            <a:ext cx="640187" cy="348417"/>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1" name="TextBox 50"/>
          <p:cNvSpPr txBox="1"/>
          <p:nvPr/>
        </p:nvSpPr>
        <p:spPr>
          <a:xfrm>
            <a:off x="7645182" y="5345700"/>
            <a:ext cx="4068045" cy="461665"/>
          </a:xfrm>
          <a:prstGeom prst="rect">
            <a:avLst/>
          </a:prstGeom>
          <a:noFill/>
        </p:spPr>
        <p:txBody>
          <a:bodyPr wrap="square" rtlCol="0">
            <a:spAutoFit/>
          </a:bodyPr>
          <a:lstStyle/>
          <a:p>
            <a:r>
              <a:rPr lang="en-US" sz="2400" b="1" dirty="0" smtClean="0">
                <a:solidFill>
                  <a:srgbClr val="268FDE"/>
                </a:solidFill>
                <a:latin typeface="Centaur" panose="02030504050205020304" pitchFamily="18" charset="0"/>
              </a:rPr>
              <a:t>Activation Computational Nodes!</a:t>
            </a:r>
            <a:endParaRPr lang="en-US" sz="2400" b="1" dirty="0">
              <a:solidFill>
                <a:srgbClr val="268FDE"/>
              </a:solidFill>
              <a:latin typeface="Centaur" panose="02030504050205020304" pitchFamily="18" charset="0"/>
            </a:endParaRPr>
          </a:p>
        </p:txBody>
      </p:sp>
      <p:cxnSp>
        <p:nvCxnSpPr>
          <p:cNvPr id="52" name="Straight Arrow Connector 51"/>
          <p:cNvCxnSpPr/>
          <p:nvPr/>
        </p:nvCxnSpPr>
        <p:spPr>
          <a:xfrm flipH="1" flipV="1">
            <a:off x="7087378" y="5264834"/>
            <a:ext cx="572634" cy="314443"/>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flipV="1">
            <a:off x="5560254" y="5620356"/>
            <a:ext cx="2082116" cy="16756"/>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191418" y="3673728"/>
            <a:ext cx="1572847"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Predictors</a:t>
            </a:r>
            <a:endParaRPr lang="en-US" sz="2000" b="1" dirty="0">
              <a:solidFill>
                <a:srgbClr val="268FDE"/>
              </a:solidFill>
              <a:latin typeface="Centaur" panose="02030504050205020304" pitchFamily="18" charset="0"/>
            </a:endParaRPr>
          </a:p>
        </p:txBody>
      </p:sp>
      <p:cxnSp>
        <p:nvCxnSpPr>
          <p:cNvPr id="57" name="Straight Arrow Connector 56"/>
          <p:cNvCxnSpPr/>
          <p:nvPr/>
        </p:nvCxnSpPr>
        <p:spPr>
          <a:xfrm flipV="1">
            <a:off x="2659396" y="3013728"/>
            <a:ext cx="459706" cy="933404"/>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p:nvPr/>
        </p:nvCxnSpPr>
        <p:spPr>
          <a:xfrm flipV="1">
            <a:off x="2694582" y="3619168"/>
            <a:ext cx="512814" cy="327964"/>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a:off x="2664683" y="4001692"/>
            <a:ext cx="495722" cy="446335"/>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a:off x="2614157" y="4030599"/>
            <a:ext cx="536272" cy="1261627"/>
          </a:xfrm>
          <a:prstGeom prst="straightConnector1">
            <a:avLst/>
          </a:prstGeom>
          <a:ln>
            <a:solidFill>
              <a:schemeClr val="accent1">
                <a:lumMod val="50000"/>
              </a:schemeClr>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09793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a:bodyPr>
          <a:lstStyle/>
          <a:p>
            <a:r>
              <a:rPr lang="en-US" sz="5400" b="1" dirty="0" smtClean="0">
                <a:solidFill>
                  <a:schemeClr val="tx1">
                    <a:lumMod val="75000"/>
                    <a:lumOff val="25000"/>
                  </a:schemeClr>
                </a:solidFill>
                <a:latin typeface="Centaur" panose="02030504050205020304" pitchFamily="18" charset="0"/>
              </a:rPr>
              <a:t>   Why machine learning?</a:t>
            </a:r>
          </a:p>
          <a:p>
            <a:endParaRPr lang="en-US" sz="5400" dirty="0" smtClean="0">
              <a:solidFill>
                <a:schemeClr val="tx1">
                  <a:lumMod val="75000"/>
                  <a:lumOff val="25000"/>
                </a:schemeClr>
              </a:solidFill>
              <a:latin typeface="Centaur" panose="02030504050205020304" pitchFamily="18" charset="0"/>
            </a:endParaRPr>
          </a:p>
          <a:p>
            <a:r>
              <a:rPr lang="en-US" sz="5400" b="1" dirty="0" smtClean="0">
                <a:solidFill>
                  <a:schemeClr val="tx1">
                    <a:lumMod val="75000"/>
                    <a:lumOff val="25000"/>
                  </a:schemeClr>
                </a:solidFill>
                <a:latin typeface="Centaur" panose="02030504050205020304" pitchFamily="18" charset="0"/>
              </a:rPr>
              <a:t>   What is the data?</a:t>
            </a:r>
          </a:p>
          <a:p>
            <a:pPr marL="0" indent="0">
              <a:buNone/>
            </a:pPr>
            <a:endParaRPr lang="en-US" sz="5400" b="1" dirty="0" smtClean="0">
              <a:solidFill>
                <a:schemeClr val="tx1">
                  <a:lumMod val="75000"/>
                  <a:lumOff val="25000"/>
                </a:schemeClr>
              </a:solidFill>
              <a:latin typeface="Centaur" panose="02030504050205020304" pitchFamily="18" charset="0"/>
            </a:endParaRPr>
          </a:p>
          <a:p>
            <a:r>
              <a:rPr lang="en-US" sz="5400" b="1" dirty="0" smtClean="0">
                <a:solidFill>
                  <a:schemeClr val="tx1">
                    <a:lumMod val="75000"/>
                    <a:lumOff val="25000"/>
                  </a:schemeClr>
                </a:solidFill>
                <a:latin typeface="Centaur" panose="02030504050205020304" pitchFamily="18" charset="0"/>
              </a:rPr>
              <a:t>   How?</a:t>
            </a:r>
          </a:p>
        </p:txBody>
      </p:sp>
      <p:sp>
        <p:nvSpPr>
          <p:cNvPr id="6" name="Title 1"/>
          <p:cNvSpPr>
            <a:spLocks noGrp="1"/>
          </p:cNvSpPr>
          <p:nvPr>
            <p:ph type="title"/>
          </p:nvPr>
        </p:nvSpPr>
        <p:spPr>
          <a:xfrm>
            <a:off x="838200" y="365125"/>
            <a:ext cx="10515600" cy="1325563"/>
          </a:xfrm>
        </p:spPr>
        <p:txBody>
          <a:bodyPr>
            <a:normAutofit/>
          </a:bodyPr>
          <a:lstStyle/>
          <a:p>
            <a:pPr algn="ctr"/>
            <a:r>
              <a:rPr lang="en-US" sz="8000" b="1" dirty="0" smtClean="0">
                <a:solidFill>
                  <a:srgbClr val="268FDE"/>
                </a:solidFill>
                <a:latin typeface="Centaur" panose="02030504050205020304" pitchFamily="18" charset="0"/>
              </a:rPr>
              <a:t>Questions</a:t>
            </a:r>
            <a:endParaRPr lang="ru-RU" sz="8000" b="1" dirty="0">
              <a:solidFill>
                <a:srgbClr val="268FDE"/>
              </a:solidFill>
            </a:endParaRPr>
          </a:p>
        </p:txBody>
      </p:sp>
    </p:spTree>
    <p:extLst>
      <p:ext uri="{BB962C8B-B14F-4D97-AF65-F5344CB8AC3E}">
        <p14:creationId xmlns:p14="http://schemas.microsoft.com/office/powerpoint/2010/main" val="246215109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36258"/>
            <a:ext cx="10885227" cy="1325563"/>
          </a:xfrm>
        </p:spPr>
        <p:txBody>
          <a:bodyPr>
            <a:normAutofit/>
          </a:bodyPr>
          <a:lstStyle/>
          <a:p>
            <a:pPr algn="ctr"/>
            <a:r>
              <a:rPr lang="en-US" sz="8000" b="1" dirty="0" smtClean="0">
                <a:solidFill>
                  <a:srgbClr val="268FDE"/>
                </a:solidFill>
                <a:latin typeface="Centaur" panose="02030504050205020304" pitchFamily="18" charset="0"/>
              </a:rPr>
              <a:t>Multi class?</a:t>
            </a:r>
            <a:endParaRPr lang="ru-RU" sz="8000" b="1" dirty="0">
              <a:solidFill>
                <a:srgbClr val="268FDE"/>
              </a:solidFill>
            </a:endParaRP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81350" y="2218713"/>
            <a:ext cx="2981589" cy="2705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 name="Picture 1"/>
          <p:cNvPicPr>
            <a:picLocks noChangeAspect="1"/>
          </p:cNvPicPr>
          <p:nvPr/>
        </p:nvPicPr>
        <p:blipFill>
          <a:blip r:embed="rId3"/>
          <a:stretch>
            <a:fillRect/>
          </a:stretch>
        </p:blipFill>
        <p:spPr>
          <a:xfrm>
            <a:off x="4193451" y="3084838"/>
            <a:ext cx="1201966" cy="952501"/>
          </a:xfrm>
          <a:prstGeom prst="rect">
            <a:avLst/>
          </a:prstGeom>
        </p:spPr>
      </p:pic>
      <p:pic>
        <p:nvPicPr>
          <p:cNvPr id="5" name="Picture 4"/>
          <p:cNvPicPr>
            <a:picLocks noChangeAspect="1"/>
          </p:cNvPicPr>
          <p:nvPr/>
        </p:nvPicPr>
        <p:blipFill>
          <a:blip r:embed="rId4"/>
          <a:stretch>
            <a:fillRect/>
          </a:stretch>
        </p:blipFill>
        <p:spPr>
          <a:xfrm>
            <a:off x="9755452" y="3187698"/>
            <a:ext cx="975180" cy="952501"/>
          </a:xfrm>
          <a:prstGeom prst="rect">
            <a:avLst/>
          </a:prstGeom>
        </p:spPr>
      </p:pic>
      <p:sp>
        <p:nvSpPr>
          <p:cNvPr id="7" name="TextBox 6"/>
          <p:cNvSpPr txBox="1"/>
          <p:nvPr/>
        </p:nvSpPr>
        <p:spPr>
          <a:xfrm>
            <a:off x="5593652" y="3299477"/>
            <a:ext cx="981975"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OR</a:t>
            </a:r>
            <a:endParaRPr lang="en-US" sz="2800" b="1" dirty="0">
              <a:solidFill>
                <a:srgbClr val="268FDE"/>
              </a:solidFill>
              <a:latin typeface="Centaur" panose="02030504050205020304" pitchFamily="18" charset="0"/>
            </a:endParaRPr>
          </a:p>
        </p:txBody>
      </p:sp>
      <p:sp>
        <p:nvSpPr>
          <p:cNvPr id="9" name="TextBox 8"/>
          <p:cNvSpPr txBox="1"/>
          <p:nvPr/>
        </p:nvSpPr>
        <p:spPr>
          <a:xfrm>
            <a:off x="1363706" y="2823228"/>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0" name="TextBox 9"/>
          <p:cNvSpPr txBox="1"/>
          <p:nvPr/>
        </p:nvSpPr>
        <p:spPr>
          <a:xfrm>
            <a:off x="1363706" y="3333142"/>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1" name="TextBox 10"/>
          <p:cNvSpPr txBox="1"/>
          <p:nvPr/>
        </p:nvSpPr>
        <p:spPr>
          <a:xfrm>
            <a:off x="1363706" y="3796035"/>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2" name="TextBox 11"/>
          <p:cNvSpPr txBox="1"/>
          <p:nvPr/>
        </p:nvSpPr>
        <p:spPr>
          <a:xfrm>
            <a:off x="2526800" y="2374900"/>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3" name="TextBox 12"/>
          <p:cNvSpPr txBox="1"/>
          <p:nvPr/>
        </p:nvSpPr>
        <p:spPr>
          <a:xfrm>
            <a:off x="2526800" y="2809922"/>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4" name="TextBox 13"/>
          <p:cNvSpPr txBox="1"/>
          <p:nvPr/>
        </p:nvSpPr>
        <p:spPr>
          <a:xfrm>
            <a:off x="2526800" y="3316890"/>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5" name="TextBox 14"/>
          <p:cNvSpPr txBox="1"/>
          <p:nvPr/>
        </p:nvSpPr>
        <p:spPr>
          <a:xfrm>
            <a:off x="2526800" y="3796035"/>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16" name="TextBox 15"/>
          <p:cNvSpPr txBox="1"/>
          <p:nvPr/>
        </p:nvSpPr>
        <p:spPr>
          <a:xfrm>
            <a:off x="2526800" y="4303003"/>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pic>
        <p:nvPicPr>
          <p:cNvPr id="17" name="Picture 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3863" y="2218713"/>
            <a:ext cx="2981589" cy="27051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TextBox 17"/>
          <p:cNvSpPr txBox="1"/>
          <p:nvPr/>
        </p:nvSpPr>
        <p:spPr>
          <a:xfrm>
            <a:off x="6908985" y="2833405"/>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9" name="TextBox 18"/>
          <p:cNvSpPr txBox="1"/>
          <p:nvPr/>
        </p:nvSpPr>
        <p:spPr>
          <a:xfrm>
            <a:off x="6908985" y="3343319"/>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20" name="TextBox 19"/>
          <p:cNvSpPr txBox="1"/>
          <p:nvPr/>
        </p:nvSpPr>
        <p:spPr>
          <a:xfrm>
            <a:off x="6908985" y="3806212"/>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21" name="TextBox 20"/>
          <p:cNvSpPr txBox="1"/>
          <p:nvPr/>
        </p:nvSpPr>
        <p:spPr>
          <a:xfrm>
            <a:off x="8072079" y="2385077"/>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2" name="TextBox 21"/>
          <p:cNvSpPr txBox="1"/>
          <p:nvPr/>
        </p:nvSpPr>
        <p:spPr>
          <a:xfrm>
            <a:off x="8072079" y="2820099"/>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3" name="TextBox 22"/>
          <p:cNvSpPr txBox="1"/>
          <p:nvPr/>
        </p:nvSpPr>
        <p:spPr>
          <a:xfrm>
            <a:off x="8072079" y="3327067"/>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4" name="TextBox 23"/>
          <p:cNvSpPr txBox="1"/>
          <p:nvPr/>
        </p:nvSpPr>
        <p:spPr>
          <a:xfrm>
            <a:off x="8072079" y="3806212"/>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sp>
        <p:nvSpPr>
          <p:cNvPr id="25" name="TextBox 24"/>
          <p:cNvSpPr txBox="1"/>
          <p:nvPr/>
        </p:nvSpPr>
        <p:spPr>
          <a:xfrm>
            <a:off x="8072079" y="4313180"/>
            <a:ext cx="318000" cy="523220"/>
          </a:xfrm>
          <a:prstGeom prst="rect">
            <a:avLst/>
          </a:prstGeom>
          <a:noFill/>
        </p:spPr>
        <p:txBody>
          <a:bodyPr wrap="square" rtlCol="0">
            <a:spAutoFit/>
          </a:bodyPr>
          <a:lstStyle/>
          <a:p>
            <a:r>
              <a:rPr lang="en-US" sz="2800" b="1" dirty="0" smtClean="0">
                <a:solidFill>
                  <a:srgbClr val="268FDE"/>
                </a:solidFill>
                <a:latin typeface="Centaur" panose="02030504050205020304" pitchFamily="18" charset="0"/>
              </a:rPr>
              <a:t>a</a:t>
            </a:r>
            <a:endParaRPr lang="en-US" sz="2800" b="1" dirty="0">
              <a:solidFill>
                <a:srgbClr val="268FDE"/>
              </a:solidFill>
              <a:latin typeface="Centaur" panose="02030504050205020304" pitchFamily="18" charset="0"/>
            </a:endParaRPr>
          </a:p>
        </p:txBody>
      </p:sp>
      <p:pic>
        <p:nvPicPr>
          <p:cNvPr id="4" name="Picture 3"/>
          <p:cNvPicPr>
            <a:picLocks noChangeAspect="1"/>
          </p:cNvPicPr>
          <p:nvPr/>
        </p:nvPicPr>
        <p:blipFill>
          <a:blip r:embed="rId5"/>
          <a:stretch>
            <a:fillRect/>
          </a:stretch>
        </p:blipFill>
        <p:spPr>
          <a:xfrm>
            <a:off x="1446805" y="1243087"/>
            <a:ext cx="9642616" cy="5246904"/>
          </a:xfrm>
          <a:prstGeom prst="rect">
            <a:avLst/>
          </a:prstGeom>
        </p:spPr>
      </p:pic>
    </p:spTree>
    <p:extLst>
      <p:ext uri="{BB962C8B-B14F-4D97-AF65-F5344CB8AC3E}">
        <p14:creationId xmlns:p14="http://schemas.microsoft.com/office/powerpoint/2010/main" val="10801990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36258"/>
            <a:ext cx="10885227" cy="1325563"/>
          </a:xfrm>
        </p:spPr>
        <p:txBody>
          <a:bodyPr>
            <a:normAutofit/>
          </a:bodyPr>
          <a:lstStyle/>
          <a:p>
            <a:pPr algn="ctr"/>
            <a:r>
              <a:rPr lang="en-US" sz="8000" b="1" dirty="0" smtClean="0">
                <a:solidFill>
                  <a:srgbClr val="268FDE"/>
                </a:solidFill>
                <a:latin typeface="Centaur" panose="02030504050205020304" pitchFamily="18" charset="0"/>
              </a:rPr>
              <a:t>Cost function?</a:t>
            </a:r>
            <a:endParaRPr lang="ru-RU" sz="8000" b="1" dirty="0">
              <a:solidFill>
                <a:srgbClr val="268FDE"/>
              </a:solidFill>
            </a:endParaRPr>
          </a:p>
        </p:txBody>
      </p:sp>
      <p:sp>
        <p:nvSpPr>
          <p:cNvPr id="9" name="TextBox 8"/>
          <p:cNvSpPr txBox="1"/>
          <p:nvPr/>
        </p:nvSpPr>
        <p:spPr>
          <a:xfrm>
            <a:off x="1363706" y="2823228"/>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0" name="TextBox 9"/>
          <p:cNvSpPr txBox="1"/>
          <p:nvPr/>
        </p:nvSpPr>
        <p:spPr>
          <a:xfrm>
            <a:off x="1363706" y="3333142"/>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1" name="TextBox 10"/>
          <p:cNvSpPr txBox="1"/>
          <p:nvPr/>
        </p:nvSpPr>
        <p:spPr>
          <a:xfrm>
            <a:off x="1363706" y="3796035"/>
            <a:ext cx="282778" cy="523220"/>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pic>
        <p:nvPicPr>
          <p:cNvPr id="4" name="Picture 3"/>
          <p:cNvPicPr>
            <a:picLocks noChangeAspect="1"/>
          </p:cNvPicPr>
          <p:nvPr/>
        </p:nvPicPr>
        <p:blipFill>
          <a:blip r:embed="rId2"/>
          <a:stretch>
            <a:fillRect/>
          </a:stretch>
        </p:blipFill>
        <p:spPr>
          <a:xfrm>
            <a:off x="995611" y="1678215"/>
            <a:ext cx="10545004" cy="1018219"/>
          </a:xfrm>
          <a:prstGeom prst="rect">
            <a:avLst/>
          </a:prstGeom>
        </p:spPr>
      </p:pic>
      <p:sp>
        <p:nvSpPr>
          <p:cNvPr id="29" name="TextBox 28"/>
          <p:cNvSpPr txBox="1"/>
          <p:nvPr/>
        </p:nvSpPr>
        <p:spPr>
          <a:xfrm>
            <a:off x="1505095" y="3248076"/>
            <a:ext cx="8894516" cy="646331"/>
          </a:xfrm>
          <a:prstGeom prst="rect">
            <a:avLst/>
          </a:prstGeom>
          <a:noFill/>
        </p:spPr>
        <p:txBody>
          <a:bodyPr wrap="square" rtlCol="0">
            <a:spAutoFit/>
          </a:bodyPr>
          <a:lstStyle/>
          <a:p>
            <a:r>
              <a:rPr lang="en-US" sz="3600" b="1" dirty="0" smtClean="0">
                <a:solidFill>
                  <a:srgbClr val="268FDE"/>
                </a:solidFill>
                <a:effectLst>
                  <a:outerShdw blurRad="38100" dist="38100" dir="2700000" algn="tl">
                    <a:srgbClr val="000000">
                      <a:alpha val="43137"/>
                    </a:srgbClr>
                  </a:outerShdw>
                </a:effectLst>
                <a:latin typeface="Centaur" panose="02030504050205020304" pitchFamily="18" charset="0"/>
              </a:rPr>
              <a:t>Looks difficult? No, it’s really not </a:t>
            </a:r>
            <a:r>
              <a:rPr lang="en-US" sz="3600" b="1" dirty="0">
                <a:solidFill>
                  <a:srgbClr val="268FDE"/>
                </a:solidFill>
                <a:effectLst>
                  <a:outerShdw blurRad="38100" dist="38100" dir="2700000" algn="tl">
                    <a:srgbClr val="000000">
                      <a:alpha val="43137"/>
                    </a:srgbClr>
                  </a:outerShdw>
                </a:effectLst>
                <a:latin typeface="Centaur" panose="02030504050205020304" pitchFamily="18" charset="0"/>
              </a:rPr>
              <a:t>so </a:t>
            </a:r>
            <a:r>
              <a:rPr lang="en-US" sz="3600" b="1" dirty="0" smtClean="0">
                <a:solidFill>
                  <a:srgbClr val="268FDE"/>
                </a:solidFill>
                <a:effectLst>
                  <a:outerShdw blurRad="38100" dist="38100" dir="2700000" algn="tl">
                    <a:srgbClr val="000000">
                      <a:alpha val="43137"/>
                    </a:srgbClr>
                  </a:outerShdw>
                </a:effectLst>
                <a:latin typeface="Centaur" panose="02030504050205020304" pitchFamily="18" charset="0"/>
              </a:rPr>
              <a:t>complicated…</a:t>
            </a:r>
            <a:endParaRPr lang="ru-RU" sz="3600" b="1" dirty="0">
              <a:solidFill>
                <a:srgbClr val="268FDE"/>
              </a:solidFill>
              <a:effectLst>
                <a:outerShdw blurRad="38100" dist="38100" dir="2700000" algn="tl">
                  <a:srgbClr val="000000">
                    <a:alpha val="43137"/>
                  </a:srgbClr>
                </a:outerShdw>
              </a:effectLst>
            </a:endParaRPr>
          </a:p>
        </p:txBody>
      </p:sp>
      <p:sp>
        <p:nvSpPr>
          <p:cNvPr id="30" name="TextBox 29"/>
          <p:cNvSpPr txBox="1"/>
          <p:nvPr/>
        </p:nvSpPr>
        <p:spPr>
          <a:xfrm>
            <a:off x="1505095" y="4319255"/>
            <a:ext cx="9647194" cy="2062103"/>
          </a:xfrm>
          <a:prstGeom prst="rect">
            <a:avLst/>
          </a:prstGeom>
          <a:noFill/>
        </p:spPr>
        <p:txBody>
          <a:bodyPr wrap="square" rtlCol="0">
            <a:spAutoFit/>
          </a:bodyPr>
          <a:lstStyle/>
          <a:p>
            <a:pPr marL="514350" indent="-514350">
              <a:buFont typeface="+mj-lt"/>
              <a:buAutoNum type="arabicPeriod"/>
            </a:pPr>
            <a:r>
              <a:rPr lang="en-US" sz="3200" dirty="0" smtClean="0">
                <a:latin typeface="Centaur" panose="02030504050205020304" pitchFamily="18" charset="0"/>
              </a:rPr>
              <a:t>Outputs the vector with size </a:t>
            </a:r>
            <a:r>
              <a:rPr lang="en-US" dirty="0" smtClean="0">
                <a:latin typeface="Centaur" panose="02030504050205020304" pitchFamily="18" charset="0"/>
              </a:rPr>
              <a:t>==</a:t>
            </a:r>
            <a:r>
              <a:rPr lang="en-US" sz="3200" dirty="0" smtClean="0">
                <a:latin typeface="Centaur" panose="02030504050205020304" pitchFamily="18" charset="0"/>
              </a:rPr>
              <a:t> number of output classes</a:t>
            </a:r>
          </a:p>
          <a:p>
            <a:pPr marL="514350" indent="-514350">
              <a:buFont typeface="+mj-lt"/>
              <a:buAutoNum type="arabicPeriod"/>
            </a:pPr>
            <a:r>
              <a:rPr lang="en-US" sz="3200" dirty="0" smtClean="0">
                <a:latin typeface="Centaur" panose="02030504050205020304" pitchFamily="18" charset="0"/>
              </a:rPr>
              <a:t>Similar to Logistic Regression cost function</a:t>
            </a:r>
          </a:p>
          <a:p>
            <a:pPr marL="514350" indent="-514350">
              <a:buFont typeface="+mj-lt"/>
              <a:buAutoNum type="arabicPeriod"/>
            </a:pPr>
            <a:r>
              <a:rPr lang="en-US" sz="3200" dirty="0" smtClean="0">
                <a:latin typeface="Centaur" panose="02030504050205020304" pitchFamily="18" charset="0"/>
              </a:rPr>
              <a:t>Finds the mistake of our hypothesis and real outputs</a:t>
            </a:r>
          </a:p>
          <a:p>
            <a:pPr marL="514350" indent="-514350">
              <a:buFont typeface="+mj-lt"/>
              <a:buAutoNum type="arabicPeriod"/>
            </a:pPr>
            <a:endParaRPr lang="en-US" sz="3200" dirty="0" smtClean="0">
              <a:latin typeface="Centaur" panose="02030504050205020304" pitchFamily="18" charset="0"/>
            </a:endParaRPr>
          </a:p>
        </p:txBody>
      </p:sp>
    </p:spTree>
    <p:extLst>
      <p:ext uri="{BB962C8B-B14F-4D97-AF65-F5344CB8AC3E}">
        <p14:creationId xmlns:p14="http://schemas.microsoft.com/office/powerpoint/2010/main" val="229016815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a:spLocks noGrp="1"/>
          </p:cNvSpPr>
          <p:nvPr>
            <p:ph type="title"/>
          </p:nvPr>
        </p:nvSpPr>
        <p:spPr>
          <a:xfrm>
            <a:off x="825500" y="210858"/>
            <a:ext cx="10885227" cy="1325563"/>
          </a:xfrm>
        </p:spPr>
        <p:txBody>
          <a:bodyPr>
            <a:normAutofit/>
          </a:bodyPr>
          <a:lstStyle/>
          <a:p>
            <a:pPr algn="ctr"/>
            <a:r>
              <a:rPr lang="en-US" sz="8000" b="1" dirty="0" smtClean="0">
                <a:solidFill>
                  <a:srgbClr val="268FDE"/>
                </a:solidFill>
                <a:latin typeface="Centaur" panose="02030504050205020304" pitchFamily="18" charset="0"/>
              </a:rPr>
              <a:t>Minimize the error!</a:t>
            </a:r>
            <a:endParaRPr lang="ru-RU" sz="8000" b="1" dirty="0">
              <a:solidFill>
                <a:srgbClr val="268FDE"/>
              </a:solidFill>
            </a:endParaRPr>
          </a:p>
        </p:txBody>
      </p:sp>
      <p:sp>
        <p:nvSpPr>
          <p:cNvPr id="13" name="TextBox 12"/>
          <p:cNvSpPr txBox="1"/>
          <p:nvPr/>
        </p:nvSpPr>
        <p:spPr>
          <a:xfrm>
            <a:off x="3399572" y="2581928"/>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4" name="TextBox 13"/>
          <p:cNvSpPr txBox="1"/>
          <p:nvPr/>
        </p:nvSpPr>
        <p:spPr>
          <a:xfrm>
            <a:off x="3399572" y="3412142"/>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5" name="TextBox 14"/>
          <p:cNvSpPr txBox="1"/>
          <p:nvPr/>
        </p:nvSpPr>
        <p:spPr>
          <a:xfrm>
            <a:off x="3399572" y="4242356"/>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sp>
        <p:nvSpPr>
          <p:cNvPr id="16" name="TextBox 15"/>
          <p:cNvSpPr txBox="1"/>
          <p:nvPr/>
        </p:nvSpPr>
        <p:spPr>
          <a:xfrm>
            <a:off x="3399572" y="5069632"/>
            <a:ext cx="260495" cy="522072"/>
          </a:xfrm>
          <a:prstGeom prst="rect">
            <a:avLst/>
          </a:prstGeom>
          <a:noFill/>
        </p:spPr>
        <p:txBody>
          <a:bodyPr wrap="square" rtlCol="0">
            <a:spAutoFit/>
          </a:bodyPr>
          <a:lstStyle/>
          <a:p>
            <a:r>
              <a:rPr lang="en-US" sz="2800" b="1" dirty="0">
                <a:solidFill>
                  <a:schemeClr val="bg1"/>
                </a:solidFill>
                <a:latin typeface="Centaur" panose="02030504050205020304" pitchFamily="18" charset="0"/>
              </a:rPr>
              <a:t>x</a:t>
            </a:r>
          </a:p>
        </p:txBody>
      </p:sp>
      <p:pic>
        <p:nvPicPr>
          <p:cNvPr id="2" name="Picture 1"/>
          <p:cNvPicPr>
            <a:picLocks noChangeAspect="1"/>
          </p:cNvPicPr>
          <p:nvPr/>
        </p:nvPicPr>
        <p:blipFill>
          <a:blip r:embed="rId3"/>
          <a:stretch>
            <a:fillRect/>
          </a:stretch>
        </p:blipFill>
        <p:spPr>
          <a:xfrm>
            <a:off x="1621913" y="1744041"/>
            <a:ext cx="6683773" cy="3517775"/>
          </a:xfrm>
          <a:prstGeom prst="rect">
            <a:avLst/>
          </a:prstGeom>
        </p:spPr>
      </p:pic>
      <p:cxnSp>
        <p:nvCxnSpPr>
          <p:cNvPr id="5" name="Straight Arrow Connector 4"/>
          <p:cNvCxnSpPr/>
          <p:nvPr/>
        </p:nvCxnSpPr>
        <p:spPr>
          <a:xfrm flipH="1">
            <a:off x="6165712" y="2668199"/>
            <a:ext cx="1598281" cy="4529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H="1">
            <a:off x="7283310" y="2655041"/>
            <a:ext cx="480683" cy="5737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773393" y="2152582"/>
            <a:ext cx="1981200" cy="584775"/>
          </a:xfrm>
          <a:prstGeom prst="rect">
            <a:avLst/>
          </a:prstGeom>
          <a:noFill/>
        </p:spPr>
        <p:txBody>
          <a:bodyPr wrap="square" rtlCol="0">
            <a:spAutoFit/>
          </a:bodyPr>
          <a:lstStyle/>
          <a:p>
            <a:r>
              <a:rPr lang="en-US" sz="3200" b="1" dirty="0" smtClean="0">
                <a:solidFill>
                  <a:srgbClr val="52A5E5"/>
                </a:solidFill>
                <a:latin typeface="Centaur" panose="02030504050205020304" pitchFamily="18" charset="0"/>
              </a:rPr>
              <a:t>Error value</a:t>
            </a:r>
            <a:endParaRPr lang="ru-RU" sz="3200" b="1" dirty="0">
              <a:solidFill>
                <a:srgbClr val="52A5E5"/>
              </a:solidFill>
            </a:endParaRPr>
          </a:p>
        </p:txBody>
      </p:sp>
      <p:sp>
        <p:nvSpPr>
          <p:cNvPr id="53" name="TextBox 52"/>
          <p:cNvSpPr txBox="1"/>
          <p:nvPr/>
        </p:nvSpPr>
        <p:spPr>
          <a:xfrm>
            <a:off x="3204702" y="5160769"/>
            <a:ext cx="7232034" cy="769441"/>
          </a:xfrm>
          <a:prstGeom prst="rect">
            <a:avLst/>
          </a:prstGeom>
          <a:noFill/>
        </p:spPr>
        <p:txBody>
          <a:bodyPr wrap="square" rtlCol="0">
            <a:spAutoFit/>
          </a:bodyPr>
          <a:lstStyle/>
          <a:p>
            <a:r>
              <a:rPr lang="en-US" sz="4400" b="1" dirty="0" smtClean="0">
                <a:solidFill>
                  <a:srgbClr val="52A5E5"/>
                </a:solidFill>
                <a:effectLst>
                  <a:outerShdw blurRad="38100" dist="38100" dir="2700000" algn="tl">
                    <a:srgbClr val="000000">
                      <a:alpha val="43137"/>
                    </a:srgbClr>
                  </a:outerShdw>
                </a:effectLst>
                <a:latin typeface="Centaur" panose="02030504050205020304" pitchFamily="18" charset="0"/>
              </a:rPr>
              <a:t>And then… recalculate weights! </a:t>
            </a:r>
            <a:endParaRPr lang="ru-RU" sz="4400" b="1" dirty="0">
              <a:solidFill>
                <a:srgbClr val="52A5E5"/>
              </a:solidFill>
              <a:effectLst>
                <a:outerShdw blurRad="38100" dist="38100" dir="2700000" algn="tl">
                  <a:srgbClr val="000000">
                    <a:alpha val="43137"/>
                  </a:srgbClr>
                </a:outerShdw>
              </a:effectLst>
            </a:endParaRPr>
          </a:p>
        </p:txBody>
      </p:sp>
      <p:pic>
        <p:nvPicPr>
          <p:cNvPr id="31" name="Picture 30"/>
          <p:cNvPicPr>
            <a:picLocks noChangeAspect="1"/>
          </p:cNvPicPr>
          <p:nvPr/>
        </p:nvPicPr>
        <p:blipFill>
          <a:blip r:embed="rId4"/>
          <a:stretch>
            <a:fillRect/>
          </a:stretch>
        </p:blipFill>
        <p:spPr>
          <a:xfrm>
            <a:off x="6964852" y="3934214"/>
            <a:ext cx="1274760" cy="507303"/>
          </a:xfrm>
          <a:prstGeom prst="rect">
            <a:avLst/>
          </a:prstGeom>
        </p:spPr>
      </p:pic>
    </p:spTree>
    <p:extLst>
      <p:ext uri="{BB962C8B-B14F-4D97-AF65-F5344CB8AC3E}">
        <p14:creationId xmlns:p14="http://schemas.microsoft.com/office/powerpoint/2010/main" val="1758973464"/>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68FDE"/>
        </a:solidFill>
        <a:effectLst/>
      </p:bgPr>
    </p:bg>
    <p:spTree>
      <p:nvGrpSpPr>
        <p:cNvPr id="1" name=""/>
        <p:cNvGrpSpPr/>
        <p:nvPr/>
      </p:nvGrpSpPr>
      <p:grpSpPr>
        <a:xfrm>
          <a:off x="0" y="0"/>
          <a:ext cx="0" cy="0"/>
          <a:chOff x="0" y="0"/>
          <a:chExt cx="0" cy="0"/>
        </a:xfrm>
      </p:grpSpPr>
      <p:sp>
        <p:nvSpPr>
          <p:cNvPr id="4" name="TextBox 3"/>
          <p:cNvSpPr txBox="1"/>
          <p:nvPr/>
        </p:nvSpPr>
        <p:spPr>
          <a:xfrm>
            <a:off x="0" y="2474648"/>
            <a:ext cx="12192000" cy="1015663"/>
          </a:xfrm>
          <a:prstGeom prst="rect">
            <a:avLst/>
          </a:prstGeom>
          <a:noFill/>
        </p:spPr>
        <p:txBody>
          <a:bodyPr wrap="square" rtlCol="0">
            <a:spAutoFit/>
          </a:bodyPr>
          <a:lstStyle/>
          <a:p>
            <a:pPr algn="ctr"/>
            <a:r>
              <a:rPr lang="en-US" sz="6000" dirty="0" smtClean="0">
                <a:solidFill>
                  <a:schemeClr val="bg1"/>
                </a:solidFill>
                <a:latin typeface="Centaur" panose="02030504050205020304" pitchFamily="18" charset="0"/>
              </a:rPr>
              <a:t>“Talk is cheap. Show me the code.”</a:t>
            </a:r>
            <a:endParaRPr lang="en-US" sz="6000" dirty="0">
              <a:solidFill>
                <a:schemeClr val="bg1"/>
              </a:solidFill>
              <a:latin typeface="Centaur" panose="02030504050205020304" pitchFamily="18" charset="0"/>
            </a:endParaRPr>
          </a:p>
        </p:txBody>
      </p:sp>
      <p:sp>
        <p:nvSpPr>
          <p:cNvPr id="6" name="TextBox 5"/>
          <p:cNvSpPr txBox="1"/>
          <p:nvPr/>
        </p:nvSpPr>
        <p:spPr>
          <a:xfrm>
            <a:off x="1" y="4579668"/>
            <a:ext cx="12029130" cy="707886"/>
          </a:xfrm>
          <a:prstGeom prst="rect">
            <a:avLst/>
          </a:prstGeom>
          <a:noFill/>
        </p:spPr>
        <p:txBody>
          <a:bodyPr wrap="square" rtlCol="0">
            <a:spAutoFit/>
          </a:bodyPr>
          <a:lstStyle/>
          <a:p>
            <a:pPr algn="ctr"/>
            <a:r>
              <a:rPr lang="en-US" sz="4000" dirty="0" smtClean="0">
                <a:solidFill>
                  <a:schemeClr val="bg1"/>
                </a:solidFill>
                <a:latin typeface="Centaur" panose="02030504050205020304" pitchFamily="18" charset="0"/>
              </a:rPr>
              <a:t>Neural Networks Classification</a:t>
            </a:r>
            <a:r>
              <a:rPr lang="en-US" sz="4000" dirty="0">
                <a:solidFill>
                  <a:schemeClr val="bg1"/>
                </a:solidFill>
                <a:latin typeface="Centaur" panose="02030504050205020304" pitchFamily="18" charset="0"/>
              </a:rPr>
              <a:t> </a:t>
            </a:r>
            <a:r>
              <a:rPr lang="en-US" sz="4000" dirty="0" smtClean="0">
                <a:solidFill>
                  <a:schemeClr val="bg1"/>
                </a:solidFill>
                <a:latin typeface="Centaur" panose="02030504050205020304" pitchFamily="18" charset="0"/>
              </a:rPr>
              <a:t>Example.</a:t>
            </a:r>
            <a:endParaRPr lang="en-US" sz="4000" dirty="0">
              <a:solidFill>
                <a:schemeClr val="bg1"/>
              </a:solidFill>
              <a:latin typeface="Centaur" panose="02030504050205020304" pitchFamily="18" charset="0"/>
            </a:endParaRPr>
          </a:p>
        </p:txBody>
      </p:sp>
    </p:spTree>
    <p:extLst>
      <p:ext uri="{BB962C8B-B14F-4D97-AF65-F5344CB8AC3E}">
        <p14:creationId xmlns:p14="http://schemas.microsoft.com/office/powerpoint/2010/main" val="322103093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rmAutofit/>
          </a:bodyPr>
          <a:lstStyle/>
          <a:p>
            <a:pPr algn="ctr"/>
            <a:r>
              <a:rPr lang="en-US" sz="7200" b="1" dirty="0" smtClean="0">
                <a:solidFill>
                  <a:srgbClr val="268FDE"/>
                </a:solidFill>
                <a:latin typeface="Centaur" panose="02030504050205020304" pitchFamily="18" charset="0"/>
              </a:rPr>
              <a:t>What to remember</a:t>
            </a:r>
            <a:r>
              <a:rPr lang="en-US" sz="7200" b="1" dirty="0">
                <a:solidFill>
                  <a:srgbClr val="268FDE"/>
                </a:solidFill>
                <a:latin typeface="Centaur" panose="02030504050205020304" pitchFamily="18" charset="0"/>
              </a:rPr>
              <a:t>?</a:t>
            </a:r>
            <a:endParaRPr lang="ru-RU" sz="7200" b="1" dirty="0">
              <a:solidFill>
                <a:srgbClr val="268FDE"/>
              </a:solidFill>
            </a:endParaRPr>
          </a:p>
        </p:txBody>
      </p:sp>
      <p:sp>
        <p:nvSpPr>
          <p:cNvPr id="2" name="TextBox 1"/>
          <p:cNvSpPr txBox="1"/>
          <p:nvPr/>
        </p:nvSpPr>
        <p:spPr>
          <a:xfrm>
            <a:off x="1555845" y="2460435"/>
            <a:ext cx="9116704" cy="2677656"/>
          </a:xfrm>
          <a:prstGeom prst="rect">
            <a:avLst/>
          </a:prstGeom>
          <a:noFill/>
        </p:spPr>
        <p:txBody>
          <a:bodyPr wrap="square" rtlCol="0">
            <a:spAutoFit/>
          </a:bodyPr>
          <a:lstStyle/>
          <a:p>
            <a:pPr marL="457200" indent="-457200">
              <a:buFont typeface="Arial" panose="020B0604020202020204" pitchFamily="34" charset="0"/>
              <a:buChar char="•"/>
            </a:pP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Extremely </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powerful</a:t>
            </a: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Slow learning / Fast prediction</a:t>
            </a: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Big number of predictors</a:t>
            </a: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Complex hierarchical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relationships</a:t>
            </a: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No </a:t>
            </a:r>
            <a:r>
              <a:rPr lang="en-US" sz="2800" b="1" dirty="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need to understand the </a:t>
            </a: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data</a:t>
            </a:r>
          </a:p>
          <a:p>
            <a:pPr marL="457200" indent="-457200">
              <a:buFont typeface="Arial" panose="020B0604020202020204" pitchFamily="34" charset="0"/>
              <a:buChar char="•"/>
            </a:pPr>
            <a:r>
              <a:rPr lang="en-US" sz="2800" b="1" dirty="0" smtClean="0">
                <a:solidFill>
                  <a:schemeClr val="tx1">
                    <a:lumMod val="85000"/>
                    <a:lumOff val="15000"/>
                  </a:schemeClr>
                </a:solidFill>
                <a:effectLst>
                  <a:outerShdw blurRad="38100" dist="38100" dir="2700000" algn="tl">
                    <a:srgbClr val="000000">
                      <a:alpha val="43137"/>
                    </a:srgbClr>
                  </a:outerShdw>
                </a:effectLst>
                <a:latin typeface="Centaur" panose="02030504050205020304" pitchFamily="18" charset="0"/>
              </a:rPr>
              <a:t>Wide applications </a:t>
            </a:r>
          </a:p>
        </p:txBody>
      </p:sp>
      <p:sp>
        <p:nvSpPr>
          <p:cNvPr id="5" name="Title 1"/>
          <p:cNvSpPr txBox="1">
            <a:spLocks/>
          </p:cNvSpPr>
          <p:nvPr/>
        </p:nvSpPr>
        <p:spPr>
          <a:xfrm>
            <a:off x="1555844" y="1710340"/>
            <a:ext cx="3362325" cy="6627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smtClean="0">
                <a:solidFill>
                  <a:srgbClr val="268FDE"/>
                </a:solidFill>
                <a:effectLst>
                  <a:outerShdw blurRad="38100" dist="38100" dir="2700000" algn="tl">
                    <a:srgbClr val="000000">
                      <a:alpha val="43137"/>
                    </a:srgbClr>
                  </a:outerShdw>
                </a:effectLst>
                <a:latin typeface="Centaur" panose="02030504050205020304" pitchFamily="18" charset="0"/>
              </a:rPr>
              <a:t>Neural Networks</a:t>
            </a:r>
            <a:endParaRPr lang="ru-RU" sz="80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28636088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rosettacode.org/mw/images/a/a2/GoOrigi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427" y="651728"/>
            <a:ext cx="10692156" cy="566718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838200" y="365125"/>
            <a:ext cx="10885227" cy="1325563"/>
          </a:xfrm>
        </p:spPr>
        <p:txBody>
          <a:bodyPr>
            <a:noAutofit/>
          </a:bodyPr>
          <a:lstStyle/>
          <a:p>
            <a:pPr algn="ctr"/>
            <a:r>
              <a:rPr lang="en-US" sz="9600" b="1" dirty="0" smtClean="0">
                <a:solidFill>
                  <a:srgbClr val="268FDE"/>
                </a:solidFill>
                <a:effectLst>
                  <a:outerShdw blurRad="38100" dist="38100" dir="2700000" algn="tl">
                    <a:srgbClr val="000000">
                      <a:alpha val="43137"/>
                    </a:srgbClr>
                  </a:outerShdw>
                </a:effectLst>
                <a:latin typeface="Centaur" panose="02030504050205020304" pitchFamily="18" charset="0"/>
              </a:rPr>
              <a:t>K-Means</a:t>
            </a:r>
            <a:endParaRPr lang="ru-RU" sz="9600" b="1" dirty="0">
              <a:solidFill>
                <a:srgbClr val="268FDE"/>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01227779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Autofit/>
          </a:bodyPr>
          <a:lstStyle/>
          <a:p>
            <a:pPr algn="ct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Clustering</a:t>
            </a:r>
            <a:endParaRPr lang="ru-RU" sz="7200" b="1" dirty="0">
              <a:solidFill>
                <a:srgbClr val="268FDE"/>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2197340" y="1690688"/>
            <a:ext cx="8166945" cy="4765273"/>
          </a:xfrm>
          <a:prstGeom prst="rect">
            <a:avLst/>
          </a:prstGeom>
        </p:spPr>
      </p:pic>
    </p:spTree>
    <p:extLst>
      <p:ext uri="{BB962C8B-B14F-4D97-AF65-F5344CB8AC3E}">
        <p14:creationId xmlns:p14="http://schemas.microsoft.com/office/powerpoint/2010/main" val="394214711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885227" cy="1325563"/>
          </a:xfrm>
        </p:spPr>
        <p:txBody>
          <a:bodyPr>
            <a:noAutofit/>
          </a:bodyPr>
          <a:lstStyle/>
          <a:p>
            <a:pPr algn="ct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Birth-death percentage rates</a:t>
            </a:r>
            <a:endParaRPr lang="ru-RU" sz="7200" b="1" dirty="0">
              <a:solidFill>
                <a:srgbClr val="268FDE"/>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2525581" y="1690688"/>
            <a:ext cx="7510463" cy="5073370"/>
          </a:xfrm>
          <a:prstGeom prst="rect">
            <a:avLst/>
          </a:prstGeom>
        </p:spPr>
      </p:pic>
    </p:spTree>
    <p:extLst>
      <p:ext uri="{BB962C8B-B14F-4D97-AF65-F5344CB8AC3E}">
        <p14:creationId xmlns:p14="http://schemas.microsoft.com/office/powerpoint/2010/main" val="232812904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8" y="204357"/>
            <a:ext cx="10885227" cy="1325563"/>
          </a:xfrm>
        </p:spPr>
        <p:txBody>
          <a:bodyPr>
            <a:noAutofit/>
          </a:bodyPr>
          <a:lstStyle/>
          <a:p>
            <a:pPr algn="ct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 with clustering K</a:t>
            </a:r>
            <a:r>
              <a:rPr lang="en-US" sz="6000" b="1" dirty="0" smtClean="0">
                <a:solidFill>
                  <a:srgbClr val="268FDE"/>
                </a:solidFill>
                <a:effectLst>
                  <a:outerShdw blurRad="38100" dist="38100" dir="2700000" algn="tl">
                    <a:srgbClr val="000000">
                      <a:alpha val="43137"/>
                    </a:srgbClr>
                  </a:outerShdw>
                </a:effectLst>
                <a:latin typeface="Centaur" panose="02030504050205020304" pitchFamily="18" charset="0"/>
              </a:rPr>
              <a:t>=</a:t>
            </a:r>
            <a:r>
              <a:rPr lang="en-US" sz="7200" b="1" dirty="0">
                <a:solidFill>
                  <a:srgbClr val="268FDE"/>
                </a:solidFill>
                <a:effectLst>
                  <a:outerShdw blurRad="38100" dist="38100" dir="2700000" algn="tl">
                    <a:srgbClr val="000000">
                      <a:alpha val="43137"/>
                    </a:srgbClr>
                  </a:outerShdw>
                </a:effectLst>
                <a:latin typeface="Centaur" panose="02030504050205020304" pitchFamily="18" charset="0"/>
              </a:rPr>
              <a:t>2</a:t>
            </a:r>
            <a:endParaRPr lang="ru-RU" sz="7200" b="1" dirty="0">
              <a:solidFill>
                <a:srgbClr val="268FDE"/>
              </a:solidFill>
              <a:effectLst>
                <a:outerShdw blurRad="38100" dist="38100" dir="2700000" algn="tl">
                  <a:srgbClr val="000000">
                    <a:alpha val="43137"/>
                  </a:srgbClr>
                </a:outerShdw>
              </a:effectLst>
            </a:endParaRPr>
          </a:p>
        </p:txBody>
      </p:sp>
      <p:pic>
        <p:nvPicPr>
          <p:cNvPr id="4" name="Picture 3"/>
          <p:cNvPicPr>
            <a:picLocks noChangeAspect="1"/>
          </p:cNvPicPr>
          <p:nvPr/>
        </p:nvPicPr>
        <p:blipFill>
          <a:blip r:embed="rId2"/>
          <a:stretch>
            <a:fillRect/>
          </a:stretch>
        </p:blipFill>
        <p:spPr>
          <a:xfrm>
            <a:off x="2359686" y="1529920"/>
            <a:ext cx="7842250" cy="5284995"/>
          </a:xfrm>
          <a:prstGeom prst="rect">
            <a:avLst/>
          </a:prstGeom>
        </p:spPr>
      </p:pic>
    </p:spTree>
    <p:extLst>
      <p:ext uri="{BB962C8B-B14F-4D97-AF65-F5344CB8AC3E}">
        <p14:creationId xmlns:p14="http://schemas.microsoft.com/office/powerpoint/2010/main" val="91507308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8" y="204357"/>
            <a:ext cx="10885227" cy="1325563"/>
          </a:xfrm>
        </p:spPr>
        <p:txBody>
          <a:bodyPr>
            <a:noAutofit/>
          </a:bodyPr>
          <a:lstStyle/>
          <a:p>
            <a:pPr algn="ct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 with clustering K</a:t>
            </a:r>
            <a:r>
              <a:rPr lang="en-US" sz="6000" b="1" dirty="0" smtClean="0">
                <a:solidFill>
                  <a:srgbClr val="268FDE"/>
                </a:solidFill>
                <a:effectLst>
                  <a:outerShdw blurRad="38100" dist="38100" dir="2700000" algn="tl">
                    <a:srgbClr val="000000">
                      <a:alpha val="43137"/>
                    </a:srgbClr>
                  </a:outerShdw>
                </a:effectLst>
                <a:latin typeface="Centaur" panose="02030504050205020304" pitchFamily="18" charset="0"/>
              </a:rPr>
              <a:t>=</a:t>
            </a: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3</a:t>
            </a:r>
            <a:endParaRPr lang="ru-RU" sz="7200" b="1" dirty="0">
              <a:solidFill>
                <a:srgbClr val="268FDE"/>
              </a:solidFill>
              <a:effectLst>
                <a:outerShdw blurRad="38100" dist="38100" dir="2700000" algn="tl">
                  <a:srgbClr val="000000">
                    <a:alpha val="43137"/>
                  </a:srgbClr>
                </a:outerShdw>
              </a:effectLst>
            </a:endParaRPr>
          </a:p>
        </p:txBody>
      </p:sp>
      <p:pic>
        <p:nvPicPr>
          <p:cNvPr id="3" name="Picture 2"/>
          <p:cNvPicPr>
            <a:picLocks noChangeAspect="1"/>
          </p:cNvPicPr>
          <p:nvPr/>
        </p:nvPicPr>
        <p:blipFill>
          <a:blip r:embed="rId2"/>
          <a:stretch>
            <a:fillRect/>
          </a:stretch>
        </p:blipFill>
        <p:spPr>
          <a:xfrm>
            <a:off x="2402550" y="1529920"/>
            <a:ext cx="7756525" cy="5328080"/>
          </a:xfrm>
          <a:prstGeom prst="rect">
            <a:avLst/>
          </a:prstGeom>
        </p:spPr>
      </p:pic>
    </p:spTree>
    <p:extLst>
      <p:ext uri="{BB962C8B-B14F-4D97-AF65-F5344CB8AC3E}">
        <p14:creationId xmlns:p14="http://schemas.microsoft.com/office/powerpoint/2010/main" val="191134536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normAutofit/>
          </a:bodyPr>
          <a:lstStyle/>
          <a:p>
            <a:pPr algn="ctr"/>
            <a:r>
              <a:rPr lang="en-US" sz="8000" b="1" dirty="0" smtClean="0">
                <a:solidFill>
                  <a:srgbClr val="268FDE"/>
                </a:solidFill>
                <a:latin typeface="Centaur" panose="02030504050205020304" pitchFamily="18" charset="0"/>
              </a:rPr>
              <a:t>Data Questions.</a:t>
            </a:r>
            <a:endParaRPr lang="ru-RU" sz="8000" b="1" dirty="0">
              <a:solidFill>
                <a:srgbClr val="268FDE"/>
              </a:solidFill>
            </a:endParaRPr>
          </a:p>
        </p:txBody>
      </p:sp>
      <p:pic>
        <p:nvPicPr>
          <p:cNvPr id="2050" name="Picture 2" descr="https://git.gitbook.com/raw/lenadroid/my-conference-talks/master/lenadroidexperiment.png?token=bGVuYWRyb2lkOjg3YzAzMWY2LThjMzktNGQ5Ny1hNmJmLTEwNTEyZGYzZmM5OQ%3D%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6765" y="1960418"/>
            <a:ext cx="9958469" cy="40108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82506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198" y="204357"/>
            <a:ext cx="10885227" cy="1325563"/>
          </a:xfrm>
        </p:spPr>
        <p:txBody>
          <a:bodyPr>
            <a:noAutofit/>
          </a:bodyPr>
          <a:lstStyle/>
          <a:p>
            <a:pPr algn="ctr"/>
            <a:r>
              <a:rPr lang="en-US" sz="7200" b="1" dirty="0" smtClean="0">
                <a:solidFill>
                  <a:srgbClr val="268FDE"/>
                </a:solidFill>
                <a:effectLst>
                  <a:outerShdw blurRad="38100" dist="38100" dir="2700000" algn="tl">
                    <a:srgbClr val="000000">
                      <a:alpha val="43137"/>
                    </a:srgbClr>
                  </a:outerShdw>
                </a:effectLst>
                <a:latin typeface="Centaur" panose="02030504050205020304" pitchFamily="18" charset="0"/>
              </a:rPr>
              <a:t>… with clustering K</a:t>
            </a:r>
            <a:r>
              <a:rPr lang="en-US" sz="6000" b="1" dirty="0" smtClean="0">
                <a:solidFill>
                  <a:srgbClr val="268FDE"/>
                </a:solidFill>
                <a:effectLst>
                  <a:outerShdw blurRad="38100" dist="38100" dir="2700000" algn="tl">
                    <a:srgbClr val="000000">
                      <a:alpha val="43137"/>
                    </a:srgbClr>
                  </a:outerShdw>
                </a:effectLst>
                <a:latin typeface="Centaur" panose="02030504050205020304" pitchFamily="18" charset="0"/>
              </a:rPr>
              <a:t>=</a:t>
            </a:r>
            <a:r>
              <a:rPr lang="en-US" sz="7200" b="1" dirty="0">
                <a:solidFill>
                  <a:srgbClr val="268FDE"/>
                </a:solidFill>
                <a:effectLst>
                  <a:outerShdw blurRad="38100" dist="38100" dir="2700000" algn="tl">
                    <a:srgbClr val="000000">
                      <a:alpha val="43137"/>
                    </a:srgbClr>
                  </a:outerShdw>
                </a:effectLst>
                <a:latin typeface="Centaur" panose="02030504050205020304" pitchFamily="18" charset="0"/>
              </a:rPr>
              <a:t>4</a:t>
            </a:r>
            <a:endParaRPr lang="ru-RU" sz="7200" b="1" dirty="0">
              <a:solidFill>
                <a:srgbClr val="268FDE"/>
              </a:solidFill>
              <a:effectLst>
                <a:outerShdw blurRad="38100" dist="38100" dir="2700000" algn="tl">
                  <a:srgbClr val="000000">
                    <a:alpha val="43137"/>
                  </a:srgbClr>
                </a:outerShdw>
              </a:effectLst>
            </a:endParaRPr>
          </a:p>
        </p:txBody>
      </p:sp>
      <p:pic>
        <p:nvPicPr>
          <p:cNvPr id="2" name="Picture 1"/>
          <p:cNvPicPr>
            <a:picLocks noChangeAspect="1"/>
          </p:cNvPicPr>
          <p:nvPr/>
        </p:nvPicPr>
        <p:blipFill>
          <a:blip r:embed="rId2"/>
          <a:stretch>
            <a:fillRect/>
          </a:stretch>
        </p:blipFill>
        <p:spPr>
          <a:xfrm>
            <a:off x="2339048" y="1390220"/>
            <a:ext cx="7883525" cy="5251641"/>
          </a:xfrm>
          <a:prstGeom prst="rect">
            <a:avLst/>
          </a:prstGeom>
        </p:spPr>
      </p:pic>
    </p:spTree>
    <p:extLst>
      <p:ext uri="{BB962C8B-B14F-4D97-AF65-F5344CB8AC3E}">
        <p14:creationId xmlns:p14="http://schemas.microsoft.com/office/powerpoint/2010/main" val="151034522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51818"/>
            <a:ext cx="12192000" cy="33713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7000" b="1" dirty="0"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rPr>
              <a:t>What’s next?</a:t>
            </a:r>
            <a:endParaRPr lang="ru-RU" sz="17000" b="1" dirty="0">
              <a:solidFill>
                <a:srgbClr val="52A5E5"/>
              </a:solidFill>
              <a:effectLst>
                <a:outerShdw blurRad="38100" dist="38100" dir="2700000" algn="tl">
                  <a:srgbClr val="000000">
                    <a:alpha val="43137"/>
                  </a:srgbClr>
                </a:outerShdw>
              </a:effectLst>
              <a:cs typeface="Aharoni" panose="02010803020104030203" pitchFamily="2" charset="-79"/>
            </a:endParaRPr>
          </a:p>
        </p:txBody>
      </p:sp>
    </p:spTree>
    <p:extLst>
      <p:ext uri="{BB962C8B-B14F-4D97-AF65-F5344CB8AC3E}">
        <p14:creationId xmlns:p14="http://schemas.microsoft.com/office/powerpoint/2010/main" val="26031735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https://git.gitbook.com/raw/lenadroid/my-conference-talks/master/RoadToDataScientist.png?token=bGVuYWRyb2lkOjg3YzAzMWY2LThjMzktNGQ5Ny1hNmJmLTEwNTEyZGYzZmM5OQ%3D%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0308" y="0"/>
            <a:ext cx="8450772"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91910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51818"/>
            <a:ext cx="12192000" cy="33713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7000" b="1" dirty="0"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rPr>
              <a:t>I’m Lena</a:t>
            </a:r>
          </a:p>
          <a:p>
            <a:pPr algn="ctr"/>
            <a:endParaRPr lang="en-US" sz="4000" b="1" dirty="0"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endParaRPr>
          </a:p>
          <a:p>
            <a:pPr algn="ctr"/>
            <a:r>
              <a:rPr lang="en-US" sz="8800" b="1" dirty="0"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rPr>
              <a:t>@</a:t>
            </a:r>
            <a:r>
              <a:rPr lang="en-US" sz="8800" b="1" dirty="0" err="1"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rPr>
              <a:t>lenadroid</a:t>
            </a:r>
            <a:endParaRPr lang="ru-RU" sz="8800" b="1" dirty="0">
              <a:solidFill>
                <a:srgbClr val="52A5E5"/>
              </a:solidFill>
              <a:effectLst>
                <a:outerShdw blurRad="38100" dist="38100" dir="2700000" algn="tl">
                  <a:srgbClr val="000000">
                    <a:alpha val="43137"/>
                  </a:srgbClr>
                </a:outerShdw>
              </a:effectLst>
              <a:cs typeface="Aharoni" panose="02010803020104030203" pitchFamily="2" charset="-79"/>
            </a:endParaRPr>
          </a:p>
        </p:txBody>
      </p:sp>
    </p:spTree>
    <p:extLst>
      <p:ext uri="{BB962C8B-B14F-4D97-AF65-F5344CB8AC3E}">
        <p14:creationId xmlns:p14="http://schemas.microsoft.com/office/powerpoint/2010/main" val="106399704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1851818"/>
            <a:ext cx="12192000" cy="33713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7000" b="1" dirty="0" smtClean="0">
                <a:solidFill>
                  <a:srgbClr val="52A5E5"/>
                </a:solidFill>
                <a:effectLst>
                  <a:outerShdw blurRad="38100" dist="38100" dir="2700000" algn="tl">
                    <a:srgbClr val="000000">
                      <a:alpha val="43137"/>
                    </a:srgbClr>
                  </a:outerShdw>
                </a:effectLst>
                <a:latin typeface="Centaur" panose="02030504050205020304" pitchFamily="18" charset="0"/>
                <a:cs typeface="Aharoni" panose="02010803020104030203" pitchFamily="2" charset="-79"/>
              </a:rPr>
              <a:t>Thank you!</a:t>
            </a:r>
            <a:endParaRPr lang="ru-RU" sz="17000" b="1" dirty="0">
              <a:solidFill>
                <a:srgbClr val="52A5E5"/>
              </a:solidFill>
              <a:effectLst>
                <a:outerShdw blurRad="38100" dist="38100" dir="2700000" algn="tl">
                  <a:srgbClr val="000000">
                    <a:alpha val="43137"/>
                  </a:srgbClr>
                </a:outerShdw>
              </a:effectLst>
              <a:cs typeface="Aharoni" panose="02010803020104030203" pitchFamily="2" charset="-79"/>
            </a:endParaRPr>
          </a:p>
        </p:txBody>
      </p:sp>
    </p:spTree>
    <p:extLst>
      <p:ext uri="{BB962C8B-B14F-4D97-AF65-F5344CB8AC3E}">
        <p14:creationId xmlns:p14="http://schemas.microsoft.com/office/powerpoint/2010/main" val="808572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38200" y="365125"/>
            <a:ext cx="10515600" cy="1325563"/>
          </a:xfrm>
        </p:spPr>
        <p:txBody>
          <a:bodyPr>
            <a:normAutofit/>
          </a:bodyPr>
          <a:lstStyle/>
          <a:p>
            <a:pPr algn="ctr"/>
            <a:r>
              <a:rPr lang="en-US" sz="8000" b="1" dirty="0" smtClean="0">
                <a:solidFill>
                  <a:srgbClr val="268FDE"/>
                </a:solidFill>
                <a:latin typeface="Centaur" panose="02030504050205020304" pitchFamily="18" charset="0"/>
              </a:rPr>
              <a:t>Data </a:t>
            </a:r>
            <a:r>
              <a:rPr lang="en-US" sz="8000" b="1" dirty="0">
                <a:solidFill>
                  <a:srgbClr val="268FDE"/>
                </a:solidFill>
                <a:latin typeface="Centaur" panose="02030504050205020304" pitchFamily="18" charset="0"/>
              </a:rPr>
              <a:t>r</a:t>
            </a:r>
            <a:r>
              <a:rPr lang="en-US" sz="8000" b="1" dirty="0" smtClean="0">
                <a:solidFill>
                  <a:srgbClr val="268FDE"/>
                </a:solidFill>
                <a:latin typeface="Centaur" panose="02030504050205020304" pitchFamily="18" charset="0"/>
              </a:rPr>
              <a:t>eality :\</a:t>
            </a:r>
            <a:endParaRPr lang="ru-RU" sz="8000" b="1" dirty="0">
              <a:solidFill>
                <a:srgbClr val="268FDE"/>
              </a:solidFill>
            </a:endParaRPr>
          </a:p>
        </p:txBody>
      </p:sp>
      <p:pic>
        <p:nvPicPr>
          <p:cNvPr id="3074" name="Picture 2" descr="https://git.gitbook.com/raw/lenadroid/my-conference-talks/master/lenadroidexperiment_fail_01.png?token=bGVuYWRyb2lkOjg3YzAzMWY2LThjMzktNGQ5Ny1hNmJmLTEwNTEyZGYzZmM5OQ%3D%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4893" y="1851430"/>
            <a:ext cx="4111300" cy="168602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git.gitbook.com/raw/lenadroid/my-conference-talks/master/lenadroidexperiment_fail_5.png?token=bGVuYWRyb2lkOjg3YzAzMWY2LThjMzktNGQ5Ny1hNmJmLTEwNTEyZGYzZmM5OQ%3D%3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4893" y="3594969"/>
            <a:ext cx="4111300" cy="170279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https://git.gitbook.com/raw/lenadroid/my-conference-talks/master/lenadroidexperiment_fail_02.png?token=bGVuYWRyb2lkOjg3YzAzMWY2LThjMzktNGQ5Ny1hNmJmLTEwNTEyZGYzZmM5OQ%3D%3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4893" y="4916546"/>
            <a:ext cx="4111300" cy="158476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https://git.gitbook.com/raw/lenadroid/my-conference-talks/master/lenadroidexperiment_fail_3.png?token=bGVuYWRyb2lkOjg3YzAzMWY2LThjMzktNGQ5Ny1hNmJmLTEwNTEyZGYzZmM5OQ%3D%3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66195" y="1853015"/>
            <a:ext cx="5887605" cy="2754921"/>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https://git.gitbook.com/raw/lenadroid/my-conference-talks/master/lenadroidexperiment_fail_4.png?token=bGVuYWRyb2lkOjg3YzAzMWY2LThjMzktNGQ5Ny1hNmJmLTEwNTEyZGYzZmM5OQ%3D%3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66194" y="4547526"/>
            <a:ext cx="5887605" cy="19192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211297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git.gitbook.com/raw/lenadroid/my-conference-talks/master/RoadToDataScientist.png?token=bGVuYWRyb2lkOjg3YzAzMWY2LThjMzktNGQ5Ny1hNmJmLTEwNTEyZGYzZmM5OQ%3D%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4908" y="246124"/>
            <a:ext cx="7897091" cy="64086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4073" y="2844799"/>
            <a:ext cx="3810000" cy="3810000"/>
          </a:xfrm>
          <a:prstGeom prst="rect">
            <a:avLst/>
          </a:prstGeom>
        </p:spPr>
      </p:pic>
      <p:sp>
        <p:nvSpPr>
          <p:cNvPr id="4" name="TextBox 3"/>
          <p:cNvSpPr txBox="1"/>
          <p:nvPr/>
        </p:nvSpPr>
        <p:spPr>
          <a:xfrm>
            <a:off x="484908" y="449324"/>
            <a:ext cx="3699165" cy="1754326"/>
          </a:xfrm>
          <a:prstGeom prst="rect">
            <a:avLst/>
          </a:prstGeom>
          <a:noFill/>
        </p:spPr>
        <p:txBody>
          <a:bodyPr wrap="square" rtlCol="0">
            <a:spAutoFit/>
          </a:bodyPr>
          <a:lstStyle/>
          <a:p>
            <a:r>
              <a:rPr lang="en-US" sz="3600" b="1" dirty="0" smtClean="0">
                <a:solidFill>
                  <a:srgbClr val="268FDE"/>
                </a:solidFill>
                <a:latin typeface="Centaur" panose="02030504050205020304" pitchFamily="18" charset="0"/>
              </a:rPr>
              <a:t>Path to grasping machine learning and data science…</a:t>
            </a:r>
            <a:endParaRPr lang="ru-RU" sz="3600" b="1" dirty="0">
              <a:solidFill>
                <a:srgbClr val="268FDE"/>
              </a:solidFill>
            </a:endParaRPr>
          </a:p>
        </p:txBody>
      </p:sp>
    </p:spTree>
    <p:extLst>
      <p:ext uri="{BB962C8B-B14F-4D97-AF65-F5344CB8AC3E}">
        <p14:creationId xmlns:p14="http://schemas.microsoft.com/office/powerpoint/2010/main" val="26867869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1528" y="365125"/>
            <a:ext cx="9274345" cy="1325563"/>
          </a:xfrm>
        </p:spPr>
        <p:txBody>
          <a:bodyPr>
            <a:normAutofit/>
          </a:bodyPr>
          <a:lstStyle/>
          <a:p>
            <a:pPr algn="ctr"/>
            <a:r>
              <a:rPr lang="en-US" sz="8000" b="1" dirty="0" smtClean="0">
                <a:solidFill>
                  <a:srgbClr val="52A5E5"/>
                </a:solidFill>
                <a:latin typeface="Centaur" panose="02030504050205020304" pitchFamily="18" charset="0"/>
              </a:rPr>
              <a:t>Contents</a:t>
            </a:r>
            <a:endParaRPr lang="ru-RU" sz="8000" b="1" dirty="0">
              <a:solidFill>
                <a:srgbClr val="52A5E5"/>
              </a:solidFill>
            </a:endParaRPr>
          </a:p>
        </p:txBody>
      </p:sp>
      <p:sp>
        <p:nvSpPr>
          <p:cNvPr id="3" name="Content Placeholder 2"/>
          <p:cNvSpPr>
            <a:spLocks noGrp="1"/>
          </p:cNvSpPr>
          <p:nvPr>
            <p:ph idx="1"/>
          </p:nvPr>
        </p:nvSpPr>
        <p:spPr>
          <a:xfrm>
            <a:off x="2570655" y="1967779"/>
            <a:ext cx="7516090" cy="4351338"/>
          </a:xfrm>
        </p:spPr>
        <p:txBody>
          <a:bodyPr>
            <a:normAutofit/>
          </a:bodyPr>
          <a:lstStyle/>
          <a:p>
            <a:pPr marL="285750" indent="-285750" algn="just"/>
            <a:r>
              <a:rPr lang="en-US" sz="3200" b="1" dirty="0" smtClean="0">
                <a:solidFill>
                  <a:schemeClr val="tx1">
                    <a:lumMod val="75000"/>
                    <a:lumOff val="25000"/>
                  </a:schemeClr>
                </a:solidFill>
                <a:latin typeface="Centaur" panose="02030504050205020304" pitchFamily="18" charset="0"/>
              </a:rPr>
              <a:t>Multiple Linear 	      </a:t>
            </a:r>
            <a:r>
              <a:rPr lang="en-US" sz="3200" b="1" dirty="0" smtClean="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smtClean="0">
                <a:solidFill>
                  <a:schemeClr val="tx1">
                    <a:lumMod val="75000"/>
                    <a:lumOff val="25000"/>
                  </a:schemeClr>
                </a:solidFill>
                <a:latin typeface="Centaur" panose="02030504050205020304" pitchFamily="18" charset="0"/>
              </a:rPr>
              <a:t>Regression</a:t>
            </a:r>
          </a:p>
          <a:p>
            <a:pPr marL="285750" indent="-285750" algn="just"/>
            <a:r>
              <a:rPr lang="en-US" sz="3200" b="1" dirty="0" smtClean="0">
                <a:solidFill>
                  <a:schemeClr val="tx1">
                    <a:lumMod val="75000"/>
                    <a:lumOff val="25000"/>
                  </a:schemeClr>
                </a:solidFill>
                <a:latin typeface="Centaur" panose="02030504050205020304" pitchFamily="18" charset="0"/>
              </a:rPr>
              <a:t>Logistic Regression  </a:t>
            </a:r>
            <a:r>
              <a:rPr lang="en-US" sz="3200" b="1" dirty="0" smtClean="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smtClean="0">
                <a:solidFill>
                  <a:schemeClr val="tx1">
                    <a:lumMod val="75000"/>
                    <a:lumOff val="25000"/>
                  </a:schemeClr>
                </a:solidFill>
                <a:latin typeface="Centaur" panose="02030504050205020304" pitchFamily="18" charset="0"/>
              </a:rPr>
              <a:t>Classification</a:t>
            </a:r>
          </a:p>
          <a:p>
            <a:pPr marL="285750" indent="-285750" algn="just"/>
            <a:r>
              <a:rPr lang="en-US" sz="3200" b="1" dirty="0" smtClean="0">
                <a:solidFill>
                  <a:schemeClr val="tx1">
                    <a:lumMod val="75000"/>
                    <a:lumOff val="25000"/>
                  </a:schemeClr>
                </a:solidFill>
                <a:latin typeface="Centaur" panose="02030504050205020304" pitchFamily="18" charset="0"/>
              </a:rPr>
              <a:t>Neural Networks     </a:t>
            </a:r>
            <a:r>
              <a:rPr lang="en-US" sz="3200" b="1" dirty="0" smtClean="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smtClean="0">
                <a:solidFill>
                  <a:schemeClr val="tx1">
                    <a:lumMod val="75000"/>
                    <a:lumOff val="25000"/>
                  </a:schemeClr>
                </a:solidFill>
                <a:latin typeface="Centaur" panose="02030504050205020304" pitchFamily="18" charset="0"/>
              </a:rPr>
              <a:t>Classification</a:t>
            </a:r>
          </a:p>
          <a:p>
            <a:pPr marL="285750" indent="-285750" algn="just"/>
            <a:r>
              <a:rPr lang="en-US" sz="3200" b="1" dirty="0" smtClean="0">
                <a:solidFill>
                  <a:schemeClr val="tx1">
                    <a:lumMod val="75000"/>
                    <a:lumOff val="25000"/>
                  </a:schemeClr>
                </a:solidFill>
                <a:latin typeface="Centaur" panose="02030504050205020304" pitchFamily="18" charset="0"/>
              </a:rPr>
              <a:t>K Means 	</a:t>
            </a:r>
            <a:r>
              <a:rPr lang="en-US" sz="3200" b="1" dirty="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smtClean="0">
                <a:solidFill>
                  <a:schemeClr val="tx1">
                    <a:lumMod val="75000"/>
                    <a:lumOff val="25000"/>
                  </a:schemeClr>
                </a:solidFill>
                <a:latin typeface="Centaur" panose="02030504050205020304" pitchFamily="18" charset="0"/>
                <a:sym typeface="Wingdings" panose="05000000000000000000" pitchFamily="2" charset="2"/>
              </a:rPr>
              <a:t>	        </a:t>
            </a:r>
            <a:r>
              <a:rPr lang="en-US" sz="3200" b="1" dirty="0">
                <a:solidFill>
                  <a:schemeClr val="tx1">
                    <a:lumMod val="75000"/>
                    <a:lumOff val="25000"/>
                  </a:schemeClr>
                </a:solidFill>
                <a:latin typeface="Centaur" panose="02030504050205020304" pitchFamily="18" charset="0"/>
                <a:sym typeface="Wingdings" panose="05000000000000000000" pitchFamily="2" charset="2"/>
              </a:rPr>
              <a:t> </a:t>
            </a:r>
            <a:r>
              <a:rPr lang="en-US" sz="3200" b="1" dirty="0" smtClean="0">
                <a:solidFill>
                  <a:schemeClr val="tx1">
                    <a:lumMod val="75000"/>
                    <a:lumOff val="25000"/>
                  </a:schemeClr>
                </a:solidFill>
                <a:latin typeface="Centaur" panose="02030504050205020304" pitchFamily="18" charset="0"/>
              </a:rPr>
              <a:t>Clustering</a:t>
            </a:r>
          </a:p>
          <a:p>
            <a:pPr marL="285750" indent="-285750" algn="just"/>
            <a:r>
              <a:rPr lang="en-US" sz="3200" b="1" dirty="0" smtClean="0">
                <a:solidFill>
                  <a:schemeClr val="tx1">
                    <a:lumMod val="75000"/>
                    <a:lumOff val="25000"/>
                  </a:schemeClr>
                </a:solidFill>
                <a:latin typeface="Centaur" panose="02030504050205020304" pitchFamily="18" charset="0"/>
              </a:rPr>
              <a:t>What’s next?</a:t>
            </a:r>
            <a:endParaRPr lang="en-US" sz="3200" b="1" dirty="0">
              <a:solidFill>
                <a:schemeClr val="tx1">
                  <a:lumMod val="75000"/>
                  <a:lumOff val="25000"/>
                </a:schemeClr>
              </a:solidFill>
              <a:latin typeface="Centaur" panose="02030504050205020304" pitchFamily="18" charset="0"/>
            </a:endParaRPr>
          </a:p>
        </p:txBody>
      </p:sp>
    </p:spTree>
    <p:extLst>
      <p:ext uri="{BB962C8B-B14F-4D97-AF65-F5344CB8AC3E}">
        <p14:creationId xmlns:p14="http://schemas.microsoft.com/office/powerpoint/2010/main" val="17453024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accord.googlecode.com/svn/wiki/images/Accord.NET%20%28logo%20large%2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751" y="312688"/>
            <a:ext cx="8074023" cy="6018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88932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6195</TotalTime>
  <Words>1949</Words>
  <Application>Microsoft Office PowerPoint</Application>
  <PresentationFormat>Widescreen</PresentationFormat>
  <Paragraphs>308</Paragraphs>
  <Slides>54</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Aharoni</vt:lpstr>
      <vt:lpstr>Arial</vt:lpstr>
      <vt:lpstr>Calibri</vt:lpstr>
      <vt:lpstr>Calibri Light</vt:lpstr>
      <vt:lpstr>Centaur</vt:lpstr>
      <vt:lpstr>Constantia</vt:lpstr>
      <vt:lpstr>PrincesS AND THE FROG</vt:lpstr>
      <vt:lpstr>Wingdings</vt:lpstr>
      <vt:lpstr>Office Theme</vt:lpstr>
      <vt:lpstr>m</vt:lpstr>
      <vt:lpstr>Alena Dzenisenka</vt:lpstr>
      <vt:lpstr>Machine  Learning</vt:lpstr>
      <vt:lpstr>Questions</vt:lpstr>
      <vt:lpstr>Data Questions.</vt:lpstr>
      <vt:lpstr>Data reality :\</vt:lpstr>
      <vt:lpstr>PowerPoint Presentation</vt:lpstr>
      <vt:lpstr>Contents</vt:lpstr>
      <vt:lpstr>PowerPoint Presentation</vt:lpstr>
      <vt:lpstr>F# for machine learning and data science!</vt:lpstr>
      <vt:lpstr>Linear Regression</vt:lpstr>
      <vt:lpstr>PowerPoint Presentation</vt:lpstr>
      <vt:lpstr>How to predict?</vt:lpstr>
      <vt:lpstr>Make a guess!</vt:lpstr>
      <vt:lpstr>Make a guess? What does it mean?...</vt:lpstr>
      <vt:lpstr>Find out our mistake…</vt:lpstr>
      <vt:lpstr>Mistake function looks like…</vt:lpstr>
      <vt:lpstr>How to reduce the mistake?</vt:lpstr>
      <vt:lpstr>Fix the error</vt:lpstr>
      <vt:lpstr>Multiple Linear Regression</vt:lpstr>
      <vt:lpstr>Make a guess!</vt:lpstr>
      <vt:lpstr>Fix the error</vt:lpstr>
      <vt:lpstr>PowerPoint Presentation</vt:lpstr>
      <vt:lpstr>What to remember?</vt:lpstr>
      <vt:lpstr>Logistic Regression</vt:lpstr>
      <vt:lpstr>Hypothesis function</vt:lpstr>
      <vt:lpstr>Mistake function</vt:lpstr>
      <vt:lpstr>Full mistake function</vt:lpstr>
      <vt:lpstr>PowerPoint Presentation</vt:lpstr>
      <vt:lpstr>What to remember?</vt:lpstr>
      <vt:lpstr>At this point…</vt:lpstr>
      <vt:lpstr>PowerPoint Presentation</vt:lpstr>
      <vt:lpstr>PowerPoint Presentation</vt:lpstr>
      <vt:lpstr>Neural Networks</vt:lpstr>
      <vt:lpstr>Neuron</vt:lpstr>
      <vt:lpstr>Neural Networks</vt:lpstr>
      <vt:lpstr>Layer transitions!</vt:lpstr>
      <vt:lpstr>Activation function?</vt:lpstr>
      <vt:lpstr>Forward propagation</vt:lpstr>
      <vt:lpstr>Multi class?</vt:lpstr>
      <vt:lpstr>Cost function?</vt:lpstr>
      <vt:lpstr>Minimize the error!</vt:lpstr>
      <vt:lpstr>PowerPoint Presentation</vt:lpstr>
      <vt:lpstr>What to remember?</vt:lpstr>
      <vt:lpstr>K-Means</vt:lpstr>
      <vt:lpstr>Clustering</vt:lpstr>
      <vt:lpstr>Birth-death percentage rates</vt:lpstr>
      <vt:lpstr>… with clustering K=2</vt:lpstr>
      <vt:lpstr>… with clustering K=3</vt:lpstr>
      <vt:lpstr>… with clustering K=4</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Elena Droid</dc:creator>
  <cp:lastModifiedBy>Elena Droid</cp:lastModifiedBy>
  <cp:revision>144</cp:revision>
  <dcterms:created xsi:type="dcterms:W3CDTF">2015-09-05T13:07:08Z</dcterms:created>
  <dcterms:modified xsi:type="dcterms:W3CDTF">2015-09-18T14:53:23Z</dcterms:modified>
</cp:coreProperties>
</file>